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24" r:id="rId4"/>
    <p:sldId id="330" r:id="rId5"/>
    <p:sldId id="319" r:id="rId6"/>
    <p:sldId id="320" r:id="rId7"/>
    <p:sldId id="333" r:id="rId8"/>
    <p:sldId id="334" r:id="rId9"/>
    <p:sldId id="335" r:id="rId10"/>
    <p:sldId id="316" r:id="rId11"/>
    <p:sldId id="336" r:id="rId12"/>
    <p:sldId id="332" r:id="rId13"/>
  </p:sldIdLst>
  <p:sldSz cx="5346700" cy="7559675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51953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03905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5585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40781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759763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111715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463668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815620" algn="l" defTabSz="703905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17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173"/>
    <a:srgbClr val="99CCFF"/>
    <a:srgbClr val="DEEEF2"/>
    <a:srgbClr val="633C25"/>
    <a:srgbClr val="A36300"/>
    <a:srgbClr val="E4004F"/>
    <a:srgbClr val="FFFFFF"/>
    <a:srgbClr val="FEFCCB"/>
    <a:srgbClr val="038174"/>
    <a:srgbClr val="F5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8"/>
  </p:normalViewPr>
  <p:slideViewPr>
    <p:cSldViewPr>
      <p:cViewPr varScale="1">
        <p:scale>
          <a:sx n="66" d="100"/>
          <a:sy n="66" d="100"/>
        </p:scale>
        <p:origin x="552" y="58"/>
      </p:cViewPr>
      <p:guideLst>
        <p:guide orient="horz" pos="2381"/>
        <p:guide pos="17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8A7C530-D9AC-7C40-AB6F-4C831E6D51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9C487F2-B708-F44A-9428-35849B4FEC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791BFD9-1C60-1345-B5D1-F465F628DFBF}" type="datetimeFigureOut">
              <a:rPr lang="ja-JP" altLang="en-US"/>
              <a:pPr>
                <a:defRPr/>
              </a:pPr>
              <a:t>2021/6/15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0ABFCDB0-3CCB-434C-9116-4C5E62B5C3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46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7379D96E-9CAD-7A4C-96F6-FCAC15C0D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B47B437-0D74-4149-9829-490EDA2AA1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FC2843F-642F-0742-AE51-F6B02FC75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56E3CE7-A300-E949-A309-95B0B3E53974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0927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924" kern="1200">
        <a:solidFill>
          <a:schemeClr val="tx1"/>
        </a:solidFill>
        <a:latin typeface="+mn-lt"/>
        <a:ea typeface="+mn-ea"/>
        <a:cs typeface="+mn-cs"/>
      </a:defRPr>
    </a:lvl1pPr>
    <a:lvl2pPr marL="351953" algn="l" rtl="0" eaLnBrk="0" fontAlgn="base" hangingPunct="0">
      <a:spcBef>
        <a:spcPct val="30000"/>
      </a:spcBef>
      <a:spcAft>
        <a:spcPct val="0"/>
      </a:spcAft>
      <a:defRPr kumimoji="1" sz="924" kern="1200">
        <a:solidFill>
          <a:schemeClr val="tx1"/>
        </a:solidFill>
        <a:latin typeface="+mn-lt"/>
        <a:ea typeface="+mn-ea"/>
        <a:cs typeface="+mn-cs"/>
      </a:defRPr>
    </a:lvl2pPr>
    <a:lvl3pPr marL="703905" algn="l" rtl="0" eaLnBrk="0" fontAlgn="base" hangingPunct="0">
      <a:spcBef>
        <a:spcPct val="30000"/>
      </a:spcBef>
      <a:spcAft>
        <a:spcPct val="0"/>
      </a:spcAft>
      <a:defRPr kumimoji="1" sz="924" kern="1200">
        <a:solidFill>
          <a:schemeClr val="tx1"/>
        </a:solidFill>
        <a:latin typeface="+mn-lt"/>
        <a:ea typeface="+mn-ea"/>
        <a:cs typeface="+mn-cs"/>
      </a:defRPr>
    </a:lvl3pPr>
    <a:lvl4pPr marL="1055858" algn="l" rtl="0" eaLnBrk="0" fontAlgn="base" hangingPunct="0">
      <a:spcBef>
        <a:spcPct val="30000"/>
      </a:spcBef>
      <a:spcAft>
        <a:spcPct val="0"/>
      </a:spcAft>
      <a:defRPr kumimoji="1" sz="924" kern="1200">
        <a:solidFill>
          <a:schemeClr val="tx1"/>
        </a:solidFill>
        <a:latin typeface="+mn-lt"/>
        <a:ea typeface="+mn-ea"/>
        <a:cs typeface="+mn-cs"/>
      </a:defRPr>
    </a:lvl4pPr>
    <a:lvl5pPr marL="1407810" algn="l" rtl="0" eaLnBrk="0" fontAlgn="base" hangingPunct="0">
      <a:spcBef>
        <a:spcPct val="30000"/>
      </a:spcBef>
      <a:spcAft>
        <a:spcPct val="0"/>
      </a:spcAft>
      <a:defRPr kumimoji="1" sz="924" kern="1200">
        <a:solidFill>
          <a:schemeClr val="tx1"/>
        </a:solidFill>
        <a:latin typeface="+mn-lt"/>
        <a:ea typeface="+mn-ea"/>
        <a:cs typeface="+mn-cs"/>
      </a:defRPr>
    </a:lvl5pPr>
    <a:lvl6pPr marL="1759763" algn="l" defTabSz="703905" rtl="0" eaLnBrk="1" latinLnBrk="0" hangingPunct="1">
      <a:defRPr kumimoji="1" sz="924" kern="1200">
        <a:solidFill>
          <a:schemeClr val="tx1"/>
        </a:solidFill>
        <a:latin typeface="+mn-lt"/>
        <a:ea typeface="+mn-ea"/>
        <a:cs typeface="+mn-cs"/>
      </a:defRPr>
    </a:lvl6pPr>
    <a:lvl7pPr marL="2111715" algn="l" defTabSz="703905" rtl="0" eaLnBrk="1" latinLnBrk="0" hangingPunct="1">
      <a:defRPr kumimoji="1" sz="924" kern="1200">
        <a:solidFill>
          <a:schemeClr val="tx1"/>
        </a:solidFill>
        <a:latin typeface="+mn-lt"/>
        <a:ea typeface="+mn-ea"/>
        <a:cs typeface="+mn-cs"/>
      </a:defRPr>
    </a:lvl7pPr>
    <a:lvl8pPr marL="2463668" algn="l" defTabSz="703905" rtl="0" eaLnBrk="1" latinLnBrk="0" hangingPunct="1">
      <a:defRPr kumimoji="1" sz="924" kern="1200">
        <a:solidFill>
          <a:schemeClr val="tx1"/>
        </a:solidFill>
        <a:latin typeface="+mn-lt"/>
        <a:ea typeface="+mn-ea"/>
        <a:cs typeface="+mn-cs"/>
      </a:defRPr>
    </a:lvl8pPr>
    <a:lvl9pPr marL="2815620" algn="l" defTabSz="703905" rtl="0" eaLnBrk="1" latinLnBrk="0" hangingPunct="1">
      <a:defRPr kumimoji="1" sz="92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 イメージ プレースホルダ 1">
            <a:extLst>
              <a:ext uri="{FF2B5EF4-FFF2-40B4-BE49-F238E27FC236}">
                <a16:creationId xmlns:a16="http://schemas.microsoft.com/office/drawing/2014/main" id="{7CB74040-38AC-F54A-9AF5-AE96FA63F4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39775"/>
            <a:ext cx="26146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ノート プレースホルダ 2">
            <a:extLst>
              <a:ext uri="{FF2B5EF4-FFF2-40B4-BE49-F238E27FC236}">
                <a16:creationId xmlns:a16="http://schemas.microsoft.com/office/drawing/2014/main" id="{E37A48E4-A22A-CD41-A9A8-8574E16C74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00" name="スライド番号プレースホルダ 3">
            <a:extLst>
              <a:ext uri="{FF2B5EF4-FFF2-40B4-BE49-F238E27FC236}">
                <a16:creationId xmlns:a16="http://schemas.microsoft.com/office/drawing/2014/main" id="{FA9A6877-29FD-2F4A-AA2E-DF0BD2462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BBC378D-302B-C740-9841-04C80786B21C}" type="slidenum">
              <a:rPr lang="ja-JP" altLang="en-US"/>
              <a:pPr>
                <a:spcBef>
                  <a:spcPct val="0"/>
                </a:spcBef>
              </a:pPr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 イメージ プレースホルダー 1">
            <a:extLst>
              <a:ext uri="{FF2B5EF4-FFF2-40B4-BE49-F238E27FC236}">
                <a16:creationId xmlns:a16="http://schemas.microsoft.com/office/drawing/2014/main" id="{2B8C68AD-DB22-C045-9FDC-4100978D87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39775"/>
            <a:ext cx="26146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ノート プレースホルダー 2">
            <a:extLst>
              <a:ext uri="{FF2B5EF4-FFF2-40B4-BE49-F238E27FC236}">
                <a16:creationId xmlns:a16="http://schemas.microsoft.com/office/drawing/2014/main" id="{7E92C963-CE5F-B646-A6CC-9BCF57CA5F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48" name="スライド番号プレースホルダー 3">
            <a:extLst>
              <a:ext uri="{FF2B5EF4-FFF2-40B4-BE49-F238E27FC236}">
                <a16:creationId xmlns:a16="http://schemas.microsoft.com/office/drawing/2014/main" id="{8420DF30-2303-164F-8804-0D13CC12D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4A60A6F-DD95-8645-92A1-11D61D55FEAC}" type="slidenum">
              <a:rPr lang="ja-JP" altLang="en-US">
                <a:latin typeface="Calibri" panose="020F0502020204030204" pitchFamily="34" charset="0"/>
              </a:rPr>
              <a:pPr/>
              <a:t>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96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>
            <a:extLst>
              <a:ext uri="{FF2B5EF4-FFF2-40B4-BE49-F238E27FC236}">
                <a16:creationId xmlns:a16="http://schemas.microsoft.com/office/drawing/2014/main" id="{921BA154-5305-4E42-B9A9-11AC8EBD95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39775"/>
            <a:ext cx="26146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>
            <a:extLst>
              <a:ext uri="{FF2B5EF4-FFF2-40B4-BE49-F238E27FC236}">
                <a16:creationId xmlns:a16="http://schemas.microsoft.com/office/drawing/2014/main" id="{48415727-5925-0243-AF15-864FF77BB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244" name="スライド番号プレースホルダー 3">
            <a:extLst>
              <a:ext uri="{FF2B5EF4-FFF2-40B4-BE49-F238E27FC236}">
                <a16:creationId xmlns:a16="http://schemas.microsoft.com/office/drawing/2014/main" id="{46F6A575-CCEE-5645-882E-F663E390C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833A17-4CF4-E149-85E6-DA2111F3DC4D}" type="slidenum">
              <a:rPr lang="ja-JP" altLang="en-US">
                <a:latin typeface="Calibri" panose="020F0502020204030204" pitchFamily="34" charset="0"/>
              </a:rPr>
              <a:pPr/>
              <a:t>2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 イメージ プレースホルダー 1">
            <a:extLst>
              <a:ext uri="{FF2B5EF4-FFF2-40B4-BE49-F238E27FC236}">
                <a16:creationId xmlns:a16="http://schemas.microsoft.com/office/drawing/2014/main" id="{C1224C3F-A384-184F-9FCC-C7B839776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ノート プレースホルダー 2">
            <a:extLst>
              <a:ext uri="{FF2B5EF4-FFF2-40B4-BE49-F238E27FC236}">
                <a16:creationId xmlns:a16="http://schemas.microsoft.com/office/drawing/2014/main" id="{CB903A19-186C-EB40-96B8-13570F5215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292" name="スライド番号プレースホルダー 3">
            <a:extLst>
              <a:ext uri="{FF2B5EF4-FFF2-40B4-BE49-F238E27FC236}">
                <a16:creationId xmlns:a16="http://schemas.microsoft.com/office/drawing/2014/main" id="{385D4B4B-F910-CB40-B0EE-85FDFF1AD3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688CFAD-226D-934A-9D97-7E720D535AC4}" type="slidenum">
              <a:rPr lang="ja-JP" altLang="en-US">
                <a:latin typeface="Calibri" panose="020F0502020204030204" pitchFamily="34" charset="0"/>
              </a:rPr>
              <a:pPr/>
              <a:t>9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3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E9AA4F42-F2A2-C641-8116-0AAA29D6C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60575" y="739775"/>
            <a:ext cx="2614613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D4871314-4194-9749-9A15-584FD138AB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96" name="スライド番号プレースホルダー 3">
            <a:extLst>
              <a:ext uri="{FF2B5EF4-FFF2-40B4-BE49-F238E27FC236}">
                <a16:creationId xmlns:a16="http://schemas.microsoft.com/office/drawing/2014/main" id="{9F6B61CE-FB15-554D-AB96-9E130AF2C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179BBD-228B-8F40-B387-983C5A9F7847}" type="slidenum">
              <a:rPr lang="ja-JP" altLang="en-US">
                <a:latin typeface="Calibri" panose="020F0502020204030204" pitchFamily="34" charset="0"/>
              </a:rPr>
              <a:pPr/>
              <a:t>11</a:t>
            </a:fld>
            <a:endParaRPr lang="ja-JP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6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01003" y="2348401"/>
            <a:ext cx="4544695" cy="162043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2005" y="4283816"/>
            <a:ext cx="3742690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7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6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5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3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42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9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731725E-736F-384A-8953-9E3A0A51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EE109-47E6-9449-A4BA-F886D880B8C8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FE304A-5FEA-0C47-A8FB-D3AD8D31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11D5FBC-D72D-F744-B41E-45CC4DF5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22B24-6DAC-B047-9564-928D15FFD19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882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5463B89-D920-E744-BA84-1D22CE32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C06D-1274-4D4C-912A-7B5B74AB151B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B396DB-D1FA-9C40-A3F6-EFD40B9F2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2344EC-6C5C-E44B-9C89-7AE18135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128A7-CA38-8345-857B-1A134142BA86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480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907268" y="437481"/>
            <a:ext cx="902256" cy="93166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00501" y="437481"/>
            <a:ext cx="2617656" cy="93166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0C047-EC5F-0149-B53D-5F0CB3B4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1DB65-2A37-C646-B7D6-746724F3ED14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A10C77-006B-DD41-ADC8-EAB568E0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F069DD8-287D-A440-B683-A002EC79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1EF1-18A3-AA4E-9A23-E2AA2EB0DEEF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058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335" y="81540"/>
            <a:ext cx="4812030" cy="308613"/>
          </a:xfrm>
        </p:spPr>
        <p:txBody>
          <a:bodyPr/>
          <a:lstStyle>
            <a:lvl1pPr>
              <a:defRPr sz="2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7335" y="467469"/>
            <a:ext cx="4812030" cy="6789334"/>
          </a:xfrm>
        </p:spPr>
        <p:txBody>
          <a:bodyPr/>
          <a:lstStyle>
            <a:lvl1pPr marL="0" indent="0" eaLnBrk="1">
              <a:lnSpc>
                <a:spcPct val="150000"/>
              </a:lnSpc>
              <a:buNone/>
              <a:defRPr sz="1200"/>
            </a:lvl1pPr>
            <a:lvl2pPr marL="348889" indent="0" eaLnBrk="1">
              <a:lnSpc>
                <a:spcPct val="150000"/>
              </a:lnSpc>
              <a:buNone/>
              <a:defRPr sz="1200"/>
            </a:lvl2pPr>
            <a:lvl3pPr marL="697778" indent="0" eaLnBrk="1">
              <a:lnSpc>
                <a:spcPct val="150000"/>
              </a:lnSpc>
              <a:buNone/>
              <a:defRPr sz="1200"/>
            </a:lvl3pPr>
            <a:lvl4pPr marL="1046668" indent="0" eaLnBrk="1">
              <a:lnSpc>
                <a:spcPct val="150000"/>
              </a:lnSpc>
              <a:buNone/>
              <a:defRPr sz="1200"/>
            </a:lvl4pPr>
            <a:lvl5pPr marL="1395557" indent="0" eaLnBrk="1">
              <a:lnSpc>
                <a:spcPct val="150000"/>
              </a:lnSpc>
              <a:buNone/>
              <a:defRPr sz="1200"/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36DF5F9-D64C-1644-8C62-96212F749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E442-3054-7349-9181-D2205E0524D7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8848D68-B028-7B44-8D99-A58823AB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C56A03F-D7BC-8E4C-9DFD-BBD33E0D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617C9-9A5E-2348-A432-5A7AFD52785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98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2353" y="4857792"/>
            <a:ext cx="4544695" cy="1501436"/>
          </a:xfrm>
        </p:spPr>
        <p:txBody>
          <a:bodyPr anchor="t"/>
          <a:lstStyle>
            <a:lvl1pPr algn="l">
              <a:defRPr sz="305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22353" y="3204113"/>
            <a:ext cx="4544695" cy="1653679"/>
          </a:xfrm>
        </p:spPr>
        <p:txBody>
          <a:bodyPr anchor="b"/>
          <a:lstStyle>
            <a:lvl1pPr marL="0" indent="0">
              <a:buNone/>
              <a:defRPr sz="1526">
                <a:solidFill>
                  <a:schemeClr val="tx1">
                    <a:tint val="75000"/>
                  </a:schemeClr>
                </a:solidFill>
              </a:defRPr>
            </a:lvl1pPr>
            <a:lvl2pPr marL="348889" indent="0">
              <a:buNone/>
              <a:defRPr sz="1374">
                <a:solidFill>
                  <a:schemeClr val="tx1">
                    <a:tint val="75000"/>
                  </a:schemeClr>
                </a:solidFill>
              </a:defRPr>
            </a:lvl2pPr>
            <a:lvl3pPr marL="697779" indent="0">
              <a:buNone/>
              <a:defRPr sz="1221">
                <a:solidFill>
                  <a:schemeClr val="tx1">
                    <a:tint val="75000"/>
                  </a:schemeClr>
                </a:solidFill>
              </a:defRPr>
            </a:lvl3pPr>
            <a:lvl4pPr marL="1046668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4pPr>
            <a:lvl5pPr marL="1395557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5pPr>
            <a:lvl6pPr marL="1744447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6pPr>
            <a:lvl7pPr marL="2093336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7pPr>
            <a:lvl8pPr marL="2442225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8pPr>
            <a:lvl9pPr marL="2791115" indent="0">
              <a:buNone/>
              <a:defRPr sz="10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9785E03-086E-4C4D-BDE5-182FB241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2B3F-3BD7-2248-9B34-98F89D60AB82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FE447B-9D4A-024F-B1A0-1B7190ED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885E918-B896-0F4E-9346-EF8791B2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DF981-BE7D-F348-83DE-2C93BA3FAA7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4828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00502" y="2547892"/>
            <a:ext cx="1759955" cy="7206190"/>
          </a:xfrm>
        </p:spPr>
        <p:txBody>
          <a:bodyPr/>
          <a:lstStyle>
            <a:lvl1pPr>
              <a:defRPr sz="2137"/>
            </a:lvl1pPr>
            <a:lvl2pPr>
              <a:defRPr sz="1831"/>
            </a:lvl2pPr>
            <a:lvl3pPr>
              <a:defRPr sz="1526"/>
            </a:lvl3pPr>
            <a:lvl4pPr>
              <a:defRPr sz="1374"/>
            </a:lvl4pPr>
            <a:lvl5pPr>
              <a:defRPr sz="1374"/>
            </a:lvl5pPr>
            <a:lvl6pPr>
              <a:defRPr sz="1374"/>
            </a:lvl6pPr>
            <a:lvl7pPr>
              <a:defRPr sz="1374"/>
            </a:lvl7pPr>
            <a:lvl8pPr>
              <a:defRPr sz="1374"/>
            </a:lvl8pPr>
            <a:lvl9pPr>
              <a:defRPr sz="137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049569" y="2547892"/>
            <a:ext cx="1759955" cy="7206190"/>
          </a:xfrm>
        </p:spPr>
        <p:txBody>
          <a:bodyPr/>
          <a:lstStyle>
            <a:lvl1pPr>
              <a:defRPr sz="2137"/>
            </a:lvl1pPr>
            <a:lvl2pPr>
              <a:defRPr sz="1831"/>
            </a:lvl2pPr>
            <a:lvl3pPr>
              <a:defRPr sz="1526"/>
            </a:lvl3pPr>
            <a:lvl4pPr>
              <a:defRPr sz="1374"/>
            </a:lvl4pPr>
            <a:lvl5pPr>
              <a:defRPr sz="1374"/>
            </a:lvl5pPr>
            <a:lvl6pPr>
              <a:defRPr sz="1374"/>
            </a:lvl6pPr>
            <a:lvl7pPr>
              <a:defRPr sz="1374"/>
            </a:lvl7pPr>
            <a:lvl8pPr>
              <a:defRPr sz="1374"/>
            </a:lvl8pPr>
            <a:lvl9pPr>
              <a:defRPr sz="1374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D85060D2-094E-524C-BE52-8BB24381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1C476-565A-B648-912A-6F037F46DE31}" type="datetime1">
              <a:t>2021/6/15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A517E0A-3B38-0645-A672-FD8F19A5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E68ADC0-D048-C440-A4C7-0B77242E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90A80-5126-F94C-BDEF-CB0DF195CB6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515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335" y="302737"/>
            <a:ext cx="4812030" cy="1259946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67335" y="1692178"/>
            <a:ext cx="2362388" cy="705219"/>
          </a:xfrm>
        </p:spPr>
        <p:txBody>
          <a:bodyPr anchor="b"/>
          <a:lstStyle>
            <a:lvl1pPr marL="0" indent="0">
              <a:buNone/>
              <a:defRPr sz="1831" b="1"/>
            </a:lvl1pPr>
            <a:lvl2pPr marL="348889" indent="0">
              <a:buNone/>
              <a:defRPr sz="1526" b="1"/>
            </a:lvl2pPr>
            <a:lvl3pPr marL="697779" indent="0">
              <a:buNone/>
              <a:defRPr sz="1374" b="1"/>
            </a:lvl3pPr>
            <a:lvl4pPr marL="1046668" indent="0">
              <a:buNone/>
              <a:defRPr sz="1221" b="1"/>
            </a:lvl4pPr>
            <a:lvl5pPr marL="1395557" indent="0">
              <a:buNone/>
              <a:defRPr sz="1221" b="1"/>
            </a:lvl5pPr>
            <a:lvl6pPr marL="1744447" indent="0">
              <a:buNone/>
              <a:defRPr sz="1221" b="1"/>
            </a:lvl6pPr>
            <a:lvl7pPr marL="2093336" indent="0">
              <a:buNone/>
              <a:defRPr sz="1221" b="1"/>
            </a:lvl7pPr>
            <a:lvl8pPr marL="2442225" indent="0">
              <a:buNone/>
              <a:defRPr sz="1221" b="1"/>
            </a:lvl8pPr>
            <a:lvl9pPr marL="2791115" indent="0">
              <a:buNone/>
              <a:defRPr sz="1221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7335" y="2397397"/>
            <a:ext cx="2362388" cy="4355563"/>
          </a:xfrm>
        </p:spPr>
        <p:txBody>
          <a:bodyPr/>
          <a:lstStyle>
            <a:lvl1pPr>
              <a:defRPr sz="1831"/>
            </a:lvl1pPr>
            <a:lvl2pPr>
              <a:defRPr sz="1526"/>
            </a:lvl2pPr>
            <a:lvl3pPr>
              <a:defRPr sz="1374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2716050" y="1692178"/>
            <a:ext cx="2363315" cy="705219"/>
          </a:xfrm>
        </p:spPr>
        <p:txBody>
          <a:bodyPr anchor="b"/>
          <a:lstStyle>
            <a:lvl1pPr marL="0" indent="0">
              <a:buNone/>
              <a:defRPr sz="1831" b="1"/>
            </a:lvl1pPr>
            <a:lvl2pPr marL="348889" indent="0">
              <a:buNone/>
              <a:defRPr sz="1526" b="1"/>
            </a:lvl2pPr>
            <a:lvl3pPr marL="697779" indent="0">
              <a:buNone/>
              <a:defRPr sz="1374" b="1"/>
            </a:lvl3pPr>
            <a:lvl4pPr marL="1046668" indent="0">
              <a:buNone/>
              <a:defRPr sz="1221" b="1"/>
            </a:lvl4pPr>
            <a:lvl5pPr marL="1395557" indent="0">
              <a:buNone/>
              <a:defRPr sz="1221" b="1"/>
            </a:lvl5pPr>
            <a:lvl6pPr marL="1744447" indent="0">
              <a:buNone/>
              <a:defRPr sz="1221" b="1"/>
            </a:lvl6pPr>
            <a:lvl7pPr marL="2093336" indent="0">
              <a:buNone/>
              <a:defRPr sz="1221" b="1"/>
            </a:lvl7pPr>
            <a:lvl8pPr marL="2442225" indent="0">
              <a:buNone/>
              <a:defRPr sz="1221" b="1"/>
            </a:lvl8pPr>
            <a:lvl9pPr marL="2791115" indent="0">
              <a:buNone/>
              <a:defRPr sz="1221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2716050" y="2397397"/>
            <a:ext cx="2363315" cy="4355563"/>
          </a:xfrm>
        </p:spPr>
        <p:txBody>
          <a:bodyPr/>
          <a:lstStyle>
            <a:lvl1pPr>
              <a:defRPr sz="1831"/>
            </a:lvl1pPr>
            <a:lvl2pPr>
              <a:defRPr sz="1526"/>
            </a:lvl2pPr>
            <a:lvl3pPr>
              <a:defRPr sz="1374"/>
            </a:lvl3pPr>
            <a:lvl4pPr>
              <a:defRPr sz="1221"/>
            </a:lvl4pPr>
            <a:lvl5pPr>
              <a:defRPr sz="1221"/>
            </a:lvl5pPr>
            <a:lvl6pPr>
              <a:defRPr sz="1221"/>
            </a:lvl6pPr>
            <a:lvl7pPr>
              <a:defRPr sz="1221"/>
            </a:lvl7pPr>
            <a:lvl8pPr>
              <a:defRPr sz="1221"/>
            </a:lvl8pPr>
            <a:lvl9pPr>
              <a:defRPr sz="1221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CAC94DEB-0867-9947-A851-F70E6BBDE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3ED8-C1DB-864C-AFE1-C8CBF0BE0F56}" type="datetime1">
              <a:t>2021/6/15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FE89AE41-AB4F-934E-955E-AE9B2592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318B51BE-3332-6A43-8987-D7333FE2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DD43C-4D33-734A-BC14-5296C3ED7E6D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47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/>
          <a:lstStyle>
            <a:lvl1pPr marL="1430338" indent="0"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4300746-576A-D247-8B77-6443B1EA0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E022-92FD-8548-95E9-281DD33E33B7}" type="datetime1">
              <a:t>2021/6/15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2CF178DF-F607-604F-958A-F8BC1897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5BB0B949-AB82-6748-A428-ACB358298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59482-7F31-6542-A7DD-3F4B6F7FD1D3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7945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82B0A0A3-8E74-8343-A146-268607C0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0C831-AE32-344D-BE99-851DA27DCF5D}" type="datetime1">
              <a:t>2021/6/15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6CD5FA8-FD5D-0545-A463-36C01DB74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BE55CB51-E7D8-9644-9ED1-233C471D7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72054" y="7296782"/>
            <a:ext cx="1247563" cy="262893"/>
          </a:xfrm>
          <a:noFill/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404350-06A2-E74A-88D4-DA99652C24E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728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7335" y="300987"/>
            <a:ext cx="1759028" cy="1280945"/>
          </a:xfrm>
        </p:spPr>
        <p:txBody>
          <a:bodyPr anchor="b"/>
          <a:lstStyle>
            <a:lvl1pPr algn="l">
              <a:defRPr sz="152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090411" y="300988"/>
            <a:ext cx="2988954" cy="6451974"/>
          </a:xfrm>
        </p:spPr>
        <p:txBody>
          <a:bodyPr/>
          <a:lstStyle>
            <a:lvl1pPr>
              <a:defRPr sz="2442"/>
            </a:lvl1pPr>
            <a:lvl2pPr>
              <a:defRPr sz="2137"/>
            </a:lvl2pPr>
            <a:lvl3pPr>
              <a:defRPr sz="1831"/>
            </a:lvl3pPr>
            <a:lvl4pPr>
              <a:defRPr sz="1526"/>
            </a:lvl4pPr>
            <a:lvl5pPr>
              <a:defRPr sz="1526"/>
            </a:lvl5pPr>
            <a:lvl6pPr>
              <a:defRPr sz="1526"/>
            </a:lvl6pPr>
            <a:lvl7pPr>
              <a:defRPr sz="1526"/>
            </a:lvl7pPr>
            <a:lvl8pPr>
              <a:defRPr sz="1526"/>
            </a:lvl8pPr>
            <a:lvl9pPr>
              <a:defRPr sz="152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67335" y="1581933"/>
            <a:ext cx="1759028" cy="5171028"/>
          </a:xfrm>
        </p:spPr>
        <p:txBody>
          <a:bodyPr/>
          <a:lstStyle>
            <a:lvl1pPr marL="0" indent="0">
              <a:buNone/>
              <a:defRPr sz="1068"/>
            </a:lvl1pPr>
            <a:lvl2pPr marL="348889" indent="0">
              <a:buNone/>
              <a:defRPr sz="916"/>
            </a:lvl2pPr>
            <a:lvl3pPr marL="697779" indent="0">
              <a:buNone/>
              <a:defRPr sz="763"/>
            </a:lvl3pPr>
            <a:lvl4pPr marL="1046668" indent="0">
              <a:buNone/>
              <a:defRPr sz="687"/>
            </a:lvl4pPr>
            <a:lvl5pPr marL="1395557" indent="0">
              <a:buNone/>
              <a:defRPr sz="687"/>
            </a:lvl5pPr>
            <a:lvl6pPr marL="1744447" indent="0">
              <a:buNone/>
              <a:defRPr sz="687"/>
            </a:lvl6pPr>
            <a:lvl7pPr marL="2093336" indent="0">
              <a:buNone/>
              <a:defRPr sz="687"/>
            </a:lvl7pPr>
            <a:lvl8pPr marL="2442225" indent="0">
              <a:buNone/>
              <a:defRPr sz="687"/>
            </a:lvl8pPr>
            <a:lvl9pPr marL="2791115" indent="0">
              <a:buNone/>
              <a:defRPr sz="68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2C7C8145-6E10-C64F-9B6D-CBC359D4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9BD8-1FEE-9A45-B966-1A95BECDB037}" type="datetime1">
              <a:t>2021/6/15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7DD103F-E6E2-4147-8C5B-6E7214C46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9BA71500-C401-DB44-84F4-43E60AF6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9430-39F8-CC4B-A660-261AB48064A5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580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47991" y="5291773"/>
            <a:ext cx="3208020" cy="624724"/>
          </a:xfrm>
        </p:spPr>
        <p:txBody>
          <a:bodyPr anchor="b"/>
          <a:lstStyle>
            <a:lvl1pPr algn="l">
              <a:defRPr sz="152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047991" y="675471"/>
            <a:ext cx="3208020" cy="4535805"/>
          </a:xfrm>
        </p:spPr>
        <p:txBody>
          <a:bodyPr rtlCol="0">
            <a:normAutofit/>
          </a:bodyPr>
          <a:lstStyle>
            <a:lvl1pPr marL="0" indent="0">
              <a:buNone/>
              <a:defRPr sz="2442"/>
            </a:lvl1pPr>
            <a:lvl2pPr marL="348889" indent="0">
              <a:buNone/>
              <a:defRPr sz="2137"/>
            </a:lvl2pPr>
            <a:lvl3pPr marL="697779" indent="0">
              <a:buNone/>
              <a:defRPr sz="1831"/>
            </a:lvl3pPr>
            <a:lvl4pPr marL="1046668" indent="0">
              <a:buNone/>
              <a:defRPr sz="1526"/>
            </a:lvl4pPr>
            <a:lvl5pPr marL="1395557" indent="0">
              <a:buNone/>
              <a:defRPr sz="1526"/>
            </a:lvl5pPr>
            <a:lvl6pPr marL="1744447" indent="0">
              <a:buNone/>
              <a:defRPr sz="1526"/>
            </a:lvl6pPr>
            <a:lvl7pPr marL="2093336" indent="0">
              <a:buNone/>
              <a:defRPr sz="1526"/>
            </a:lvl7pPr>
            <a:lvl8pPr marL="2442225" indent="0">
              <a:buNone/>
              <a:defRPr sz="1526"/>
            </a:lvl8pPr>
            <a:lvl9pPr marL="2791115" indent="0">
              <a:buNone/>
              <a:defRPr sz="1526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047991" y="5916497"/>
            <a:ext cx="3208020" cy="887211"/>
          </a:xfrm>
        </p:spPr>
        <p:txBody>
          <a:bodyPr/>
          <a:lstStyle>
            <a:lvl1pPr marL="0" indent="0">
              <a:buNone/>
              <a:defRPr sz="1068"/>
            </a:lvl1pPr>
            <a:lvl2pPr marL="348889" indent="0">
              <a:buNone/>
              <a:defRPr sz="916"/>
            </a:lvl2pPr>
            <a:lvl3pPr marL="697779" indent="0">
              <a:buNone/>
              <a:defRPr sz="763"/>
            </a:lvl3pPr>
            <a:lvl4pPr marL="1046668" indent="0">
              <a:buNone/>
              <a:defRPr sz="687"/>
            </a:lvl4pPr>
            <a:lvl5pPr marL="1395557" indent="0">
              <a:buNone/>
              <a:defRPr sz="687"/>
            </a:lvl5pPr>
            <a:lvl6pPr marL="1744447" indent="0">
              <a:buNone/>
              <a:defRPr sz="687"/>
            </a:lvl6pPr>
            <a:lvl7pPr marL="2093336" indent="0">
              <a:buNone/>
              <a:defRPr sz="687"/>
            </a:lvl7pPr>
            <a:lvl8pPr marL="2442225" indent="0">
              <a:buNone/>
              <a:defRPr sz="687"/>
            </a:lvl8pPr>
            <a:lvl9pPr marL="2791115" indent="0">
              <a:buNone/>
              <a:defRPr sz="68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4349F3A-3766-2944-9822-2A56DF2A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ECAF-8A32-3F41-8AE0-ABF9B0B4A39C}" type="datetime1">
              <a:t>2021/6/15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4F6E6DE5-343A-BD4E-B945-C975E3628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0228AE6-318D-9E41-88F3-8F960864B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C3AE6-365A-AA49-BC4F-83325857221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138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7DECC24A-EC8E-5149-AB51-B547BD8EFD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67335" y="302872"/>
            <a:ext cx="4812030" cy="125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0404438B-9124-7149-A34D-55002503AF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67335" y="1763925"/>
            <a:ext cx="4812030" cy="498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7B08F2-D139-794E-83F8-348E3DC94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7335" y="7007237"/>
            <a:ext cx="1247563" cy="40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1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634732-6156-8241-BC2B-4199FC117F37}" type="datetime1">
              <a:t>2021/6/15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B17B0C-5202-0D4B-AC3D-9E68D5C57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26789" y="7007237"/>
            <a:ext cx="1693122" cy="402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16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C1FC94-3F2E-D244-8438-FCEADFDD1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99137" y="7256803"/>
            <a:ext cx="1247563" cy="22350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16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68A22D-6A7A-4B44-BCDC-1F68E13B8587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5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348889" algn="ctr" rtl="0" fontAlgn="base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697779" algn="ctr" rtl="0" fontAlgn="base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046668" algn="ctr" rtl="0" fontAlgn="base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395557" algn="ctr" rtl="0" fontAlgn="base">
        <a:spcBef>
          <a:spcPct val="0"/>
        </a:spcBef>
        <a:spcAft>
          <a:spcPct val="0"/>
        </a:spcAft>
        <a:defRPr kumimoji="1" sz="3358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261667" indent="-26166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42" kern="1200">
          <a:solidFill>
            <a:schemeClr val="tx1"/>
          </a:solidFill>
          <a:latin typeface="+mn-lt"/>
          <a:ea typeface="+mn-ea"/>
          <a:cs typeface="+mn-cs"/>
        </a:defRPr>
      </a:lvl1pPr>
      <a:lvl2pPr marL="566945" indent="-21805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37" kern="1200">
          <a:solidFill>
            <a:schemeClr val="tx1"/>
          </a:solidFill>
          <a:latin typeface="+mn-lt"/>
          <a:ea typeface="+mn-ea"/>
          <a:cs typeface="+mn-cs"/>
        </a:defRPr>
      </a:lvl2pPr>
      <a:lvl3pPr marL="872223" indent="-1744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221113" indent="-1744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4pPr>
      <a:lvl5pPr marL="1570002" indent="-1744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5pPr>
      <a:lvl6pPr marL="1918891" indent="-174445" algn="l" defTabSz="697779" rtl="0" eaLnBrk="1" latinLnBrk="0" hangingPunct="1">
        <a:spcBef>
          <a:spcPct val="20000"/>
        </a:spcBef>
        <a:buFont typeface="Arial" pitchFamily="34" charset="0"/>
        <a:buChar char="•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6pPr>
      <a:lvl7pPr marL="2267781" indent="-174445" algn="l" defTabSz="697779" rtl="0" eaLnBrk="1" latinLnBrk="0" hangingPunct="1">
        <a:spcBef>
          <a:spcPct val="20000"/>
        </a:spcBef>
        <a:buFont typeface="Arial" pitchFamily="34" charset="0"/>
        <a:buChar char="•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7pPr>
      <a:lvl8pPr marL="2616670" indent="-174445" algn="l" defTabSz="697779" rtl="0" eaLnBrk="1" latinLnBrk="0" hangingPunct="1">
        <a:spcBef>
          <a:spcPct val="20000"/>
        </a:spcBef>
        <a:buFont typeface="Arial" pitchFamily="34" charset="0"/>
        <a:buChar char="•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8pPr>
      <a:lvl9pPr marL="2965559" indent="-174445" algn="l" defTabSz="697779" rtl="0" eaLnBrk="1" latinLnBrk="0" hangingPunct="1">
        <a:spcBef>
          <a:spcPct val="20000"/>
        </a:spcBef>
        <a:buFont typeface="Arial" pitchFamily="34" charset="0"/>
        <a:buChar char="•"/>
        <a:defRPr kumimoji="1" sz="15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1pPr>
      <a:lvl2pPr marL="348889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2pPr>
      <a:lvl3pPr marL="697779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3pPr>
      <a:lvl4pPr marL="1046668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4pPr>
      <a:lvl5pPr marL="1395557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5pPr>
      <a:lvl6pPr marL="1744447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6pPr>
      <a:lvl7pPr marL="2093336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7pPr>
      <a:lvl8pPr marL="2442225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8pPr>
      <a:lvl9pPr marL="2791115" algn="l" defTabSz="697779" rtl="0" eaLnBrk="1" latinLnBrk="0" hangingPunct="1">
        <a:defRPr kumimoji="1" sz="137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microsoft.com/office/2007/relationships/hdphoto" Target="../media/hdphoto1.wdp"/><Relationship Id="rId10" Type="http://schemas.openxmlformats.org/officeDocument/2006/relationships/image" Target="NULL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正方形/長方形 7">
            <a:extLst>
              <a:ext uri="{FF2B5EF4-FFF2-40B4-BE49-F238E27FC236}">
                <a16:creationId xmlns:a16="http://schemas.microsoft.com/office/drawing/2014/main" id="{F255AB43-5FCA-C94B-BF70-2981C449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305" y="6814610"/>
            <a:ext cx="732893" cy="42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137" dirty="0">
                <a:latin typeface="+mn-ea"/>
                <a:ea typeface="+mn-ea"/>
              </a:rPr>
              <a:t>名前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81E29E75-6014-9B45-B95F-C74575AD1FF9}"/>
              </a:ext>
            </a:extLst>
          </p:cNvPr>
          <p:cNvCxnSpPr/>
          <p:nvPr/>
        </p:nvCxnSpPr>
        <p:spPr>
          <a:xfrm>
            <a:off x="1628822" y="7196229"/>
            <a:ext cx="3380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図 6" descr="文字と写真のスクリーンショット&#10;&#10;自動的に生成された説明">
            <a:extLst>
              <a:ext uri="{FF2B5EF4-FFF2-40B4-BE49-F238E27FC236}">
                <a16:creationId xmlns:a16="http://schemas.microsoft.com/office/drawing/2014/main" id="{83207429-23F9-934C-859E-2397E96D6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08" y="727910"/>
            <a:ext cx="4908284" cy="5379480"/>
          </a:xfrm>
          <a:prstGeom prst="rect">
            <a:avLst/>
          </a:prstGeom>
          <a:ln>
            <a:noFill/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468BABA-05A2-F349-B8B1-AE270A870F1E}"/>
              </a:ext>
            </a:extLst>
          </p:cNvPr>
          <p:cNvSpPr/>
          <p:nvPr/>
        </p:nvSpPr>
        <p:spPr>
          <a:xfrm>
            <a:off x="1468789" y="121263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佐渡ジオパーク学習モデルコース</a:t>
            </a:r>
            <a:endParaRPr lang="ja-JP" altLang="en-US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正方形/長方形 7">
            <a:extLst>
              <a:ext uri="{FF2B5EF4-FFF2-40B4-BE49-F238E27FC236}">
                <a16:creationId xmlns:a16="http://schemas.microsoft.com/office/drawing/2014/main" id="{74C5805B-57CD-D84C-A25D-C87316C03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305" y="6355502"/>
            <a:ext cx="1242648" cy="3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374" dirty="0">
                <a:latin typeface="+mn-ea"/>
                <a:ea typeface="+mn-ea"/>
              </a:rPr>
              <a:t>学年・クラス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7942D51-6697-9245-9394-CB1EF595F7F8}"/>
              </a:ext>
            </a:extLst>
          </p:cNvPr>
          <p:cNvCxnSpPr/>
          <p:nvPr/>
        </p:nvCxnSpPr>
        <p:spPr>
          <a:xfrm>
            <a:off x="1628822" y="6700004"/>
            <a:ext cx="33800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1DCB89D-C390-324E-8ABB-C8D39CD352B2}"/>
              </a:ext>
            </a:extLst>
          </p:cNvPr>
          <p:cNvSpPr/>
          <p:nvPr/>
        </p:nvSpPr>
        <p:spPr>
          <a:xfrm>
            <a:off x="750021" y="2121737"/>
            <a:ext cx="274761" cy="1160654"/>
          </a:xfrm>
          <a:prstGeom prst="rect">
            <a:avLst/>
          </a:prstGeom>
          <a:solidFill>
            <a:srgbClr val="FEF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F9646CA2-6DD1-214B-9A2E-7AE8CF9D8480}"/>
              </a:ext>
            </a:extLst>
          </p:cNvPr>
          <p:cNvSpPr/>
          <p:nvPr/>
        </p:nvSpPr>
        <p:spPr>
          <a:xfrm>
            <a:off x="4320077" y="2121738"/>
            <a:ext cx="274761" cy="895424"/>
          </a:xfrm>
          <a:prstGeom prst="rect">
            <a:avLst/>
          </a:prstGeom>
          <a:solidFill>
            <a:srgbClr val="FEFC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219F7C2-4B8F-DD44-A663-64FE38778A2E}"/>
              </a:ext>
            </a:extLst>
          </p:cNvPr>
          <p:cNvSpPr/>
          <p:nvPr/>
        </p:nvSpPr>
        <p:spPr>
          <a:xfrm>
            <a:off x="3971169" y="2680792"/>
            <a:ext cx="274761" cy="336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83D489D-40F7-5A41-BFEA-5573F2044AC5}"/>
              </a:ext>
            </a:extLst>
          </p:cNvPr>
          <p:cNvSpPr/>
          <p:nvPr/>
        </p:nvSpPr>
        <p:spPr>
          <a:xfrm>
            <a:off x="1067544" y="2680792"/>
            <a:ext cx="274761" cy="3363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D1AD58-D0C5-D542-9ECA-A1B0AEDFA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sz="3350" dirty="0"/>
              <a:t>メモ</a:t>
            </a:r>
          </a:p>
        </p:txBody>
      </p:sp>
      <p:sp>
        <p:nvSpPr>
          <p:cNvPr id="11266" name="スライド番号プレースホルダー 1">
            <a:extLst>
              <a:ext uri="{FF2B5EF4-FFF2-40B4-BE49-F238E27FC236}">
                <a16:creationId xmlns:a16="http://schemas.microsoft.com/office/drawing/2014/main" id="{169D1119-8901-D143-82A8-C28A67B9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212524-D17E-5E4B-94AA-606D485CB0A6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graphicFrame>
        <p:nvGraphicFramePr>
          <p:cNvPr id="21" name="表 20">
            <a:extLst>
              <a:ext uri="{FF2B5EF4-FFF2-40B4-BE49-F238E27FC236}">
                <a16:creationId xmlns:a16="http://schemas.microsoft.com/office/drawing/2014/main" id="{5F422752-6466-4745-A381-24C840F67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15028"/>
              </p:ext>
            </p:extLst>
          </p:nvPr>
        </p:nvGraphicFramePr>
        <p:xfrm>
          <a:off x="258427" y="1043533"/>
          <a:ext cx="4829845" cy="62132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829845">
                  <a:extLst>
                    <a:ext uri="{9D8B030D-6E8A-4147-A177-3AD203B41FA5}">
                      <a16:colId xmlns:a16="http://schemas.microsoft.com/office/drawing/2014/main" val="1896463360"/>
                    </a:ext>
                  </a:extLst>
                </a:gridCol>
              </a:tblGrid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347193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858142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312368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50303145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0986204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828697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4732993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7648703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317038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501832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8735732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3686328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11206528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417079"/>
                  </a:ext>
                </a:extLst>
              </a:tr>
              <a:tr h="414218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80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998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BA2F7B-A9CC-2140-B723-08B9C09E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kumimoji="1" lang="ja-JP" altLang="en-US" sz="2400" dirty="0"/>
              <a:t>旅の思い出スクラップ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14CD985-E217-B64E-B2C9-3EE4A359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9482-7F31-6542-A7DD-3F4B6F7FD1D3}" type="slidenum">
              <a:rPr lang="ja-JP" altLang="en-US"/>
              <a:pPr/>
              <a:t>10</a:t>
            </a:fld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3953AB-3018-624C-8EA2-FAD1017F5D27}"/>
              </a:ext>
            </a:extLst>
          </p:cNvPr>
          <p:cNvSpPr/>
          <p:nvPr/>
        </p:nvSpPr>
        <p:spPr>
          <a:xfrm>
            <a:off x="217193" y="709923"/>
            <a:ext cx="4929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200" dirty="0">
                <a:latin typeface="+mn-ea"/>
                <a:ea typeface="+mn-ea"/>
              </a:rPr>
              <a:t>旅の記念に、チケットを貼ったり、スタンプを押したりしよう！</a:t>
            </a:r>
            <a:endParaRPr lang="en-US" altLang="ja-JP" sz="1200" dirty="0">
              <a:latin typeface="+mn-ea"/>
              <a:ea typeface="+mn-ea"/>
            </a:endParaRP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CBFB492-D4E5-DB41-B7F6-46317114D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787990"/>
              </p:ext>
            </p:extLst>
          </p:nvPr>
        </p:nvGraphicFramePr>
        <p:xfrm>
          <a:off x="291777" y="1043533"/>
          <a:ext cx="4763145" cy="58085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7543">
                  <a:extLst>
                    <a:ext uri="{9D8B030D-6E8A-4147-A177-3AD203B41FA5}">
                      <a16:colId xmlns:a16="http://schemas.microsoft.com/office/drawing/2014/main" val="1896463360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139783787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237061018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695600174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1132886482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198600909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257076691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397481744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1494011572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1126568051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4154408052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1726337820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966038168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47222807"/>
                    </a:ext>
                  </a:extLst>
                </a:gridCol>
                <a:gridCol w="317543">
                  <a:extLst>
                    <a:ext uri="{9D8B030D-6E8A-4147-A177-3AD203B41FA5}">
                      <a16:colId xmlns:a16="http://schemas.microsoft.com/office/drawing/2014/main" val="3657425330"/>
                    </a:ext>
                  </a:extLst>
                </a:gridCol>
              </a:tblGrid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9347193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858142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312368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303145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986204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828697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732993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648703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2317038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501832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35732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686328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206528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17079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280552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296229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33930"/>
                  </a:ext>
                </a:extLst>
              </a:tr>
              <a:tr h="32269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82630"/>
                  </a:ext>
                </a:extLst>
              </a:tr>
            </a:tbl>
          </a:graphicData>
        </a:graphic>
      </p:graphicFrame>
      <p:pic>
        <p:nvPicPr>
          <p:cNvPr id="9" name="図 8" descr="表示 が含まれている画像&#10;&#10;自動的に生成された説明">
            <a:extLst>
              <a:ext uri="{FF2B5EF4-FFF2-40B4-BE49-F238E27FC236}">
                <a16:creationId xmlns:a16="http://schemas.microsoft.com/office/drawing/2014/main" id="{D6AFAED1-F32D-3C43-9648-3F11715DCB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9"/>
          <a:stretch/>
        </p:blipFill>
        <p:spPr>
          <a:xfrm>
            <a:off x="217193" y="6273688"/>
            <a:ext cx="1881262" cy="115212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140CD7D-4979-384C-A6F9-30D73BCCCE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612" y="709923"/>
            <a:ext cx="720080" cy="8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A18174-D2D7-1949-8360-2549B19B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91" y="0"/>
            <a:ext cx="5357091" cy="549462"/>
          </a:xfrm>
        </p:spPr>
        <p:txBody>
          <a:bodyPr/>
          <a:lstStyle/>
          <a:p>
            <a:r>
              <a:rPr lang="ja-JP" altLang="en-US" sz="3350" dirty="0"/>
              <a:t>ルートマップ</a:t>
            </a:r>
          </a:p>
        </p:txBody>
      </p:sp>
      <p:sp>
        <p:nvSpPr>
          <p:cNvPr id="7170" name="スライド番号プレースホルダー 3">
            <a:extLst>
              <a:ext uri="{FF2B5EF4-FFF2-40B4-BE49-F238E27FC236}">
                <a16:creationId xmlns:a16="http://schemas.microsoft.com/office/drawing/2014/main" id="{05FDAE75-EB7A-D440-83CD-B439C9A67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0C843-5448-6541-AA00-6CF735A9FC53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pic>
        <p:nvPicPr>
          <p:cNvPr id="24" name="図 2">
            <a:extLst>
              <a:ext uri="{FF2B5EF4-FFF2-40B4-BE49-F238E27FC236}">
                <a16:creationId xmlns:a16="http://schemas.microsoft.com/office/drawing/2014/main" id="{064C9A26-9C32-594A-B494-A47553D96D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268" y="6358067"/>
            <a:ext cx="789388" cy="9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 descr="ナイフ が含まれている画像&#10;&#10;自動的に生成された説明">
            <a:extLst>
              <a:ext uri="{FF2B5EF4-FFF2-40B4-BE49-F238E27FC236}">
                <a16:creationId xmlns:a16="http://schemas.microsoft.com/office/drawing/2014/main" id="{BF100A8A-DA6F-3940-91C8-15074AA5D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785" y="6581999"/>
            <a:ext cx="2703133" cy="786115"/>
          </a:xfrm>
          <a:prstGeom prst="rect">
            <a:avLst/>
          </a:prstGeom>
        </p:spPr>
      </p:pic>
      <p:pic>
        <p:nvPicPr>
          <p:cNvPr id="3" name="図 2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E75ECF07-C7D3-3449-8A57-07AA59180F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46" y="1181590"/>
            <a:ext cx="5179009" cy="343188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43FE1C7-1A48-6F4F-A393-8E16833A421F}"/>
              </a:ext>
            </a:extLst>
          </p:cNvPr>
          <p:cNvSpPr txBox="1"/>
          <p:nvPr/>
        </p:nvSpPr>
        <p:spPr>
          <a:xfrm>
            <a:off x="4056931" y="1214813"/>
            <a:ext cx="989141" cy="221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39"/>
              <a:t>至</a:t>
            </a:r>
            <a:r>
              <a:rPr lang="en-US" altLang="ja-JP" sz="839"/>
              <a:t> </a:t>
            </a:r>
            <a:r>
              <a:rPr lang="ja-JP" altLang="en-US" sz="839"/>
              <a:t>真野・佐和田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9A86C3E-C958-46DA-8D2F-C031E27F9970}"/>
              </a:ext>
            </a:extLst>
          </p:cNvPr>
          <p:cNvGrpSpPr/>
          <p:nvPr/>
        </p:nvGrpSpPr>
        <p:grpSpPr>
          <a:xfrm>
            <a:off x="2824669" y="4507987"/>
            <a:ext cx="2221403" cy="1955567"/>
            <a:chOff x="3053835" y="4480463"/>
            <a:chExt cx="2221403" cy="1955567"/>
          </a:xfrm>
        </p:grpSpPr>
        <p:pic>
          <p:nvPicPr>
            <p:cNvPr id="8" name="グラフィックス 7">
              <a:extLst>
                <a:ext uri="{FF2B5EF4-FFF2-40B4-BE49-F238E27FC236}">
                  <a16:creationId xmlns:a16="http://schemas.microsoft.com/office/drawing/2014/main" id="{BCF852E6-FB91-4EBC-A5DA-3CBA7731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827764" y="4480463"/>
              <a:ext cx="1447474" cy="1955567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9FA5C04-DEBE-4EB4-878F-304FC1AB2963}"/>
                </a:ext>
              </a:extLst>
            </p:cNvPr>
            <p:cNvSpPr/>
            <p:nvPr/>
          </p:nvSpPr>
          <p:spPr bwMode="auto">
            <a:xfrm>
              <a:off x="4061460" y="6096000"/>
              <a:ext cx="358140" cy="175260"/>
            </a:xfrm>
            <a:prstGeom prst="rect">
              <a:avLst/>
            </a:prstGeom>
            <a:noFill/>
            <a:ln w="28575">
              <a:solidFill>
                <a:srgbClr val="E4004F"/>
              </a:solidFill>
              <a:round/>
              <a:headEnd/>
              <a:tailEnd/>
            </a:ln>
          </p:spPr>
          <p:txBody>
            <a:bodyPr wrap="square" lIns="109892" tIns="82419" rIns="109892" bIns="82419" rtlCol="0" anchor="ctr">
              <a:spAutoFit/>
            </a:bodyPr>
            <a:lstStyle/>
            <a:p>
              <a:pPr algn="l" eaLnBrk="1" hangingPunct="1">
                <a:lnSpc>
                  <a:spcPct val="120000"/>
                </a:lnSpc>
                <a:spcBef>
                  <a:spcPct val="0"/>
                </a:spcBef>
                <a:buNone/>
              </a:pPr>
              <a:endParaRPr kumimoji="1" lang="ja-JP" altLang="en-US" sz="1374">
                <a:latin typeface="+mn-ea"/>
                <a:ea typeface="+mn-ea"/>
              </a:endParaRPr>
            </a:p>
          </p:txBody>
        </p:sp>
        <p:pic>
          <p:nvPicPr>
            <p:cNvPr id="11" name="グラフィックス 8">
              <a:extLst>
                <a:ext uri="{FF2B5EF4-FFF2-40B4-BE49-F238E27FC236}">
                  <a16:creationId xmlns:a16="http://schemas.microsoft.com/office/drawing/2014/main" id="{E188263A-11EE-4BE0-A7A2-6D48AD9EC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5118035">
              <a:off x="2614904" y="5061473"/>
              <a:ext cx="1709194" cy="831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61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D50DE85E-EDBF-D241-BE0E-C57A54C6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sz="3350" dirty="0">
                <a:latin typeface="+mj-ea"/>
                <a:cs typeface="Arial" panose="020B0604020202020204" pitchFamily="34" charset="0"/>
              </a:rPr>
              <a:t>日程表</a:t>
            </a:r>
          </a:p>
        </p:txBody>
      </p:sp>
      <p:sp>
        <p:nvSpPr>
          <p:cNvPr id="5122" name="スライド番号プレースホルダー 3">
            <a:extLst>
              <a:ext uri="{FF2B5EF4-FFF2-40B4-BE49-F238E27FC236}">
                <a16:creationId xmlns:a16="http://schemas.microsoft.com/office/drawing/2014/main" id="{82727487-5F53-0242-9AF3-5F5F92A9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D25DC8-B156-5749-9E46-694DDBB0C1DD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D826FA7-6195-0C42-A50C-0665CE2A85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263678"/>
              </p:ext>
            </p:extLst>
          </p:nvPr>
        </p:nvGraphicFramePr>
        <p:xfrm>
          <a:off x="424216" y="827509"/>
          <a:ext cx="4498267" cy="55767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0942">
                  <a:extLst>
                    <a:ext uri="{9D8B030D-6E8A-4147-A177-3AD203B41FA5}">
                      <a16:colId xmlns:a16="http://schemas.microsoft.com/office/drawing/2014/main" val="493585317"/>
                    </a:ext>
                  </a:extLst>
                </a:gridCol>
                <a:gridCol w="1952681">
                  <a:extLst>
                    <a:ext uri="{9D8B030D-6E8A-4147-A177-3AD203B41FA5}">
                      <a16:colId xmlns:a16="http://schemas.microsoft.com/office/drawing/2014/main" val="2925981803"/>
                    </a:ext>
                  </a:extLst>
                </a:gridCol>
                <a:gridCol w="2024644">
                  <a:extLst>
                    <a:ext uri="{9D8B030D-6E8A-4147-A177-3AD203B41FA5}">
                      <a16:colId xmlns:a16="http://schemas.microsoft.com/office/drawing/2014/main" val="2861620831"/>
                    </a:ext>
                  </a:extLst>
                </a:gridCol>
              </a:tblGrid>
              <a:tr h="337467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1100">
                          <a:latin typeface="+mn-ea"/>
                          <a:ea typeface="+mn-ea"/>
                        </a:rPr>
                        <a:t>80</a:t>
                      </a:r>
                      <a:r>
                        <a:rPr kumimoji="1" lang="ja-JP" altLang="en-US" sz="1100"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782" marR="69782" marT="34891" marB="34891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①</a:t>
                      </a:r>
                      <a:r>
                        <a:rPr kumimoji="1" lang="ja-JP" alt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宿根木 探検！</a:t>
                      </a: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extLst>
                  <a:ext uri="{0D108BD9-81ED-4DB2-BD59-A6C34878D82A}">
                    <a16:rowId xmlns:a16="http://schemas.microsoft.com/office/drawing/2014/main" val="2970955160"/>
                  </a:ext>
                </a:extLst>
              </a:tr>
              <a:tr h="2059868">
                <a:tc v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A </a:t>
                      </a:r>
                      <a:r>
                        <a:rPr kumimoji="1" lang="ja-JP" altLang="en-US" sz="1100" u="none" strike="noStrike" kern="1200" cap="none" spc="0" normalizeH="0" baseline="0" noProof="0" dirty="0" err="1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はんぎり</a:t>
                      </a:r>
                      <a:r>
                        <a:rPr kumimoji="1" lang="ja-JP" alt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乗船</a:t>
                      </a: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船頭さんにインタビュー！</a:t>
                      </a: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B </a:t>
                      </a:r>
                      <a:r>
                        <a:rPr kumimoji="1" lang="ja-JP" alt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宿根木ウォークラリー！</a:t>
                      </a: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extLst>
                  <a:ext uri="{0D108BD9-81ED-4DB2-BD59-A6C34878D82A}">
                    <a16:rowId xmlns:a16="http://schemas.microsoft.com/office/drawing/2014/main" val="299819156"/>
                  </a:ext>
                </a:extLst>
              </a:tr>
              <a:tr h="18112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1100"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z="1100"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782" marR="69782" marT="34891" marB="34891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en-US" altLang="ja-JP" sz="1100" dirty="0">
                          <a:latin typeface="+mn-ea"/>
                          <a:ea typeface="+mn-ea"/>
                        </a:rPr>
                        <a:t>②</a:t>
                      </a:r>
                      <a:r>
                        <a:rPr lang="ja-JP" altLang="en-US" sz="1100" dirty="0">
                          <a:latin typeface="+mn-ea"/>
                          <a:ea typeface="+mn-ea"/>
                        </a:rPr>
                        <a:t>小木民俗博物館　</a:t>
                      </a:r>
                      <a:endParaRPr lang="en-US" altLang="ja-JP" sz="1100" dirty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ja-JP" altLang="en-US" sz="1100" dirty="0">
                          <a:latin typeface="+mn-ea"/>
                          <a:ea typeface="+mn-ea"/>
                        </a:rPr>
                        <a:t>千石船展示館　見学</a:t>
                      </a:r>
                      <a:endParaRPr lang="en-US" altLang="ja-JP" sz="1100" dirty="0"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tc hMerge="1">
                  <a:txBody>
                    <a:bodyPr/>
                    <a:lstStyle/>
                    <a:p>
                      <a:endParaRPr kumimoji="1" lang="ja-JP" altLang="en-US" sz="1100"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extLst>
                  <a:ext uri="{0D108BD9-81ED-4DB2-BD59-A6C34878D82A}">
                    <a16:rowId xmlns:a16="http://schemas.microsoft.com/office/drawing/2014/main" val="59482763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kumimoji="1" lang="en-US" altLang="ja-JP" sz="1100"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z="1100">
                          <a:latin typeface="+mn-ea"/>
                          <a:ea typeface="+mn-ea"/>
                        </a:rPr>
                        <a:t>分</a:t>
                      </a:r>
                    </a:p>
                  </a:txBody>
                  <a:tcPr marL="69782" marR="69782" marT="34891" marB="34891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③</a:t>
                      </a:r>
                      <a:r>
                        <a:rPr kumimoji="1" lang="ja-JP" altLang="en-US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n-ea"/>
                          <a:ea typeface="+mn-ea"/>
                        </a:rPr>
                        <a:t>宿根木の横井戸・岩屋山 見学</a:t>
                      </a:r>
                      <a:endParaRPr kumimoji="1" lang="en-US" altLang="ja-JP" sz="11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n-ea"/>
                        <a:ea typeface="+mn-ea"/>
                      </a:endParaRPr>
                    </a:p>
                  </a:txBody>
                  <a:tcPr marL="69782" marR="69782" marT="34891" marB="34891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9782" marR="69782" marT="34891" marB="34891"/>
                </a:tc>
                <a:extLst>
                  <a:ext uri="{0D108BD9-81ED-4DB2-BD59-A6C34878D82A}">
                    <a16:rowId xmlns:a16="http://schemas.microsoft.com/office/drawing/2014/main" val="85049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04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9938FD-8D2E-ED43-A89F-51DB57040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>
            <a:noAutofit/>
          </a:bodyPr>
          <a:lstStyle/>
          <a:p>
            <a:r>
              <a:rPr lang="ja-JP" altLang="en-US" sz="1600" dirty="0">
                <a:latin typeface="+mj-ea"/>
              </a:rPr>
              <a:t>はんぎり船頭さんへインタビュー！</a:t>
            </a:r>
          </a:p>
        </p:txBody>
      </p:sp>
      <p:sp>
        <p:nvSpPr>
          <p:cNvPr id="9218" name="スライド番号プレースホルダー 1">
            <a:extLst>
              <a:ext uri="{FF2B5EF4-FFF2-40B4-BE49-F238E27FC236}">
                <a16:creationId xmlns:a16="http://schemas.microsoft.com/office/drawing/2014/main" id="{9AF30F00-0C88-8843-A59E-17A53EE4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B43960-107E-6247-A482-8148468CC02F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52E77B1-4BC7-654C-B52C-2D8EEB90F9EC}"/>
              </a:ext>
            </a:extLst>
          </p:cNvPr>
          <p:cNvSpPr/>
          <p:nvPr/>
        </p:nvSpPr>
        <p:spPr>
          <a:xfrm>
            <a:off x="153070" y="683493"/>
            <a:ext cx="4926295" cy="52565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altLang="ja-JP" sz="1100" dirty="0">
                <a:latin typeface="+mn-ea"/>
                <a:ea typeface="+mn-ea"/>
              </a:rPr>
              <a:t>Q.</a:t>
            </a:r>
            <a:r>
              <a:rPr lang="ja-JP" altLang="en-US" sz="1100" dirty="0" err="1">
                <a:latin typeface="+mn-ea"/>
                <a:ea typeface="+mn-ea"/>
              </a:rPr>
              <a:t>はんぎりって</a:t>
            </a:r>
            <a:r>
              <a:rPr lang="ja-JP" altLang="en-US" sz="1100" dirty="0">
                <a:latin typeface="+mn-ea"/>
                <a:ea typeface="+mn-ea"/>
              </a:rPr>
              <a:t>何？　どういう意味？</a:t>
            </a: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 lvl="1">
              <a:defRPr/>
            </a:pPr>
            <a:endParaRPr lang="en-US" altLang="ja-JP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ja-JP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ja-JP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>
              <a:defRPr/>
            </a:pPr>
            <a:endParaRPr lang="en-US" altLang="ja-JP" sz="1100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1100" dirty="0">
                <a:latin typeface="+mn-ea"/>
                <a:ea typeface="+mn-ea"/>
              </a:rPr>
              <a:t>Q.</a:t>
            </a:r>
            <a:r>
              <a:rPr lang="ja-JP" altLang="en-US" sz="1100" dirty="0">
                <a:latin typeface="+mn-ea"/>
                <a:ea typeface="+mn-ea"/>
              </a:rPr>
              <a:t>何に使うの？</a:t>
            </a: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ja-JP" sz="1100" dirty="0">
                <a:latin typeface="+mn-ea"/>
                <a:ea typeface="+mn-ea"/>
              </a:rPr>
              <a:t>Q.</a:t>
            </a:r>
            <a:r>
              <a:rPr lang="ja-JP" altLang="en-US" sz="1100" dirty="0">
                <a:latin typeface="+mn-ea"/>
                <a:ea typeface="+mn-ea"/>
              </a:rPr>
              <a:t>海岸のどんな場所で使われるの？</a:t>
            </a: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en-US" altLang="ja-JP" sz="1100" dirty="0">
              <a:latin typeface="+mn-ea"/>
              <a:ea typeface="+mn-ea"/>
            </a:endParaRPr>
          </a:p>
          <a:p>
            <a:pPr>
              <a:defRPr/>
            </a:pPr>
            <a:endParaRPr lang="ja-JP" altLang="en-US" sz="1100" dirty="0">
              <a:latin typeface="+mn-ea"/>
              <a:ea typeface="+mn-ea"/>
            </a:endParaRPr>
          </a:p>
          <a:p>
            <a:pPr lvl="1">
              <a:defRPr/>
            </a:pPr>
            <a:endParaRPr lang="en-US" altLang="ja-JP" sz="11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9225" name="図 1">
            <a:extLst>
              <a:ext uri="{FF2B5EF4-FFF2-40B4-BE49-F238E27FC236}">
                <a16:creationId xmlns:a16="http://schemas.microsoft.com/office/drawing/2014/main" id="{E0567D03-A364-B545-9B5D-C87C96C201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384" y="5810819"/>
            <a:ext cx="2232248" cy="159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大かっこ 2">
            <a:extLst>
              <a:ext uri="{FF2B5EF4-FFF2-40B4-BE49-F238E27FC236}">
                <a16:creationId xmlns:a16="http://schemas.microsoft.com/office/drawing/2014/main" id="{A8A3BB41-8926-264D-8CB0-8B807104CE7A}"/>
              </a:ext>
            </a:extLst>
          </p:cNvPr>
          <p:cNvSpPr/>
          <p:nvPr/>
        </p:nvSpPr>
        <p:spPr>
          <a:xfrm>
            <a:off x="297086" y="923291"/>
            <a:ext cx="4896544" cy="112835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大かっこ 12">
            <a:extLst>
              <a:ext uri="{FF2B5EF4-FFF2-40B4-BE49-F238E27FC236}">
                <a16:creationId xmlns:a16="http://schemas.microsoft.com/office/drawing/2014/main" id="{37AE9E99-6E0F-7040-A218-A5C98B2F4676}"/>
              </a:ext>
            </a:extLst>
          </p:cNvPr>
          <p:cNvSpPr/>
          <p:nvPr/>
        </p:nvSpPr>
        <p:spPr>
          <a:xfrm>
            <a:off x="297086" y="2429966"/>
            <a:ext cx="4896544" cy="1501266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大かっこ 13">
            <a:extLst>
              <a:ext uri="{FF2B5EF4-FFF2-40B4-BE49-F238E27FC236}">
                <a16:creationId xmlns:a16="http://schemas.microsoft.com/office/drawing/2014/main" id="{6D5801B6-D811-8440-AFB3-6E637F1FBBE1}"/>
              </a:ext>
            </a:extLst>
          </p:cNvPr>
          <p:cNvSpPr/>
          <p:nvPr/>
        </p:nvSpPr>
        <p:spPr>
          <a:xfrm>
            <a:off x="297086" y="4431567"/>
            <a:ext cx="4896544" cy="1274341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875B1A3B-2F87-4350-A809-6B95E7FA7275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宿根木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EB54D95-DFDF-7D4E-A644-CA21B66B4FE5}"/>
              </a:ext>
            </a:extLst>
          </p:cNvPr>
          <p:cNvSpPr/>
          <p:nvPr/>
        </p:nvSpPr>
        <p:spPr>
          <a:xfrm>
            <a:off x="4319427" y="1728603"/>
            <a:ext cx="879236" cy="549523"/>
          </a:xfrm>
          <a:prstGeom prst="roundRect">
            <a:avLst>
              <a:gd name="adj" fmla="val 24363"/>
            </a:avLst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068" b="1">
                <a:solidFill>
                  <a:srgbClr val="FF0000"/>
                </a:solidFill>
              </a:rPr>
              <a:t>制限時間</a:t>
            </a:r>
            <a:endParaRPr lang="en-US" altLang="ja-JP" sz="1068" b="1">
              <a:solidFill>
                <a:srgbClr val="FF0000"/>
              </a:solidFill>
            </a:endParaRPr>
          </a:p>
          <a:p>
            <a:pPr algn="ctr"/>
            <a:r>
              <a:rPr lang="en-US" altLang="ja-JP" sz="1831" b="1">
                <a:solidFill>
                  <a:srgbClr val="FF0000"/>
                </a:solidFill>
              </a:rPr>
              <a:t>30</a:t>
            </a:r>
            <a:r>
              <a:rPr lang="ja-JP" altLang="en-US" sz="1831" b="1">
                <a:solidFill>
                  <a:srgbClr val="FF0000"/>
                </a:solidFill>
              </a:rPr>
              <a:t>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316BE6-6028-DF48-ADDF-F36C30F867DE}"/>
              </a:ext>
            </a:extLst>
          </p:cNvPr>
          <p:cNvSpPr/>
          <p:nvPr/>
        </p:nvSpPr>
        <p:spPr>
          <a:xfrm>
            <a:off x="267088" y="908446"/>
            <a:ext cx="4824161" cy="49512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92311" tIns="82419" rIns="82419" bIns="82419">
            <a:spAutoFit/>
          </a:bodyPr>
          <a:lstStyle/>
          <a:p>
            <a:pPr>
              <a:defRPr/>
            </a:pPr>
            <a:r>
              <a:rPr lang="ja-JP" altLang="en-US" sz="1050" dirty="0">
                <a:latin typeface="+mn-ea"/>
              </a:rPr>
              <a:t>制限時間内に、チェック</a:t>
            </a:r>
            <a:r>
              <a:rPr lang="ja-JP" altLang="en-US" sz="1050" dirty="0"/>
              <a:t>ポイント</a:t>
            </a:r>
            <a:r>
              <a:rPr lang="en-US" altLang="ja-JP" sz="1050" dirty="0"/>
              <a:t>①〜⑧</a:t>
            </a:r>
            <a:r>
              <a:rPr lang="ja-JP" altLang="en-US" sz="1050" dirty="0">
                <a:latin typeface="+mn-ea"/>
              </a:rPr>
              <a:t>をできるだけたくさんまわり、回答用紙に答えを記入しよう。</a:t>
            </a:r>
            <a:endParaRPr lang="en-US" altLang="ja-JP" sz="1050" dirty="0">
              <a:latin typeface="+mn-ea"/>
            </a:endParaRPr>
          </a:p>
        </p:txBody>
      </p:sp>
      <p:sp>
        <p:nvSpPr>
          <p:cNvPr id="2" name="角丸四角形 1">
            <a:extLst>
              <a:ext uri="{FF2B5EF4-FFF2-40B4-BE49-F238E27FC236}">
                <a16:creationId xmlns:a16="http://schemas.microsoft.com/office/drawing/2014/main" id="{5E498BA0-9D80-B94D-B805-BF6431570194}"/>
              </a:ext>
            </a:extLst>
          </p:cNvPr>
          <p:cNvSpPr/>
          <p:nvPr/>
        </p:nvSpPr>
        <p:spPr>
          <a:xfrm>
            <a:off x="172686" y="647559"/>
            <a:ext cx="1160474" cy="28397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68" dirty="0">
                <a:latin typeface="+mn-ea"/>
              </a:rPr>
              <a:t>探検のやりかた</a:t>
            </a:r>
            <a:endParaRPr lang="en-US" altLang="ja-JP" sz="1068" dirty="0"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B1379CE-4FF9-2148-92FA-48359B8C8B49}"/>
              </a:ext>
            </a:extLst>
          </p:cNvPr>
          <p:cNvSpPr/>
          <p:nvPr/>
        </p:nvSpPr>
        <p:spPr>
          <a:xfrm>
            <a:off x="267089" y="1680209"/>
            <a:ext cx="3889972" cy="65119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2419" tIns="82419" rIns="82419" bIns="82419">
            <a:spAutoFit/>
          </a:bodyPr>
          <a:lstStyle/>
          <a:p>
            <a:pPr>
              <a:defRPr/>
            </a:pPr>
            <a:r>
              <a:rPr lang="ja-JP" altLang="en-US" sz="1050" dirty="0">
                <a:latin typeface="+mn-ea"/>
              </a:rPr>
              <a:t>　・走ってはいけません。</a:t>
            </a:r>
            <a:endParaRPr lang="en-US" altLang="ja-JP" sz="1050" dirty="0">
              <a:latin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</a:rPr>
              <a:t>　・集落の中で大きな声を出してはいけません。</a:t>
            </a:r>
            <a:endParaRPr lang="en-US" altLang="ja-JP" sz="1050" dirty="0">
              <a:latin typeface="+mn-ea"/>
            </a:endParaRPr>
          </a:p>
          <a:p>
            <a:pPr>
              <a:defRPr/>
            </a:pPr>
            <a:r>
              <a:rPr lang="ja-JP" altLang="en-US" sz="1050" dirty="0">
                <a:latin typeface="+mn-ea"/>
              </a:rPr>
              <a:t>　・人にあったら、あいさつしましょう。</a:t>
            </a:r>
            <a:endParaRPr lang="en-US" altLang="ja-JP" sz="1050" dirty="0">
              <a:latin typeface="+mn-ea"/>
            </a:endParaRP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83E17B54-68EA-CB49-902F-09987993B7FD}"/>
              </a:ext>
            </a:extLst>
          </p:cNvPr>
          <p:cNvSpPr/>
          <p:nvPr/>
        </p:nvSpPr>
        <p:spPr>
          <a:xfrm>
            <a:off x="174629" y="1472329"/>
            <a:ext cx="1021582" cy="283979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1068" dirty="0">
                <a:latin typeface="+mn-ea"/>
              </a:rPr>
              <a:t>☆注意事項☆</a:t>
            </a:r>
            <a:endParaRPr lang="en-US" altLang="ja-JP" sz="1068" dirty="0">
              <a:latin typeface="+mn-ea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B0BFFF7-CE8B-EC4C-A1A8-8DDDA7B1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>
            <a:noAutofit/>
          </a:bodyPr>
          <a:lstStyle/>
          <a:p>
            <a:r>
              <a:rPr lang="ja-JP" altLang="en-US" sz="1600" dirty="0">
                <a:latin typeface="+mj-ea"/>
              </a:rPr>
              <a:t>宿根木ウォークラリー！探検マップ</a:t>
            </a:r>
          </a:p>
        </p:txBody>
      </p:sp>
      <p:sp>
        <p:nvSpPr>
          <p:cNvPr id="14339" name="スライド番号プレースホルダー 1">
            <a:extLst>
              <a:ext uri="{FF2B5EF4-FFF2-40B4-BE49-F238E27FC236}">
                <a16:creationId xmlns:a16="http://schemas.microsoft.com/office/drawing/2014/main" id="{E1AD1197-D71A-9F44-9ACE-88F85865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B613-9D1B-8444-AEE4-16977B21AC89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DCB935B-B618-9C48-8B1C-6236435C316E}"/>
              </a:ext>
            </a:extLst>
          </p:cNvPr>
          <p:cNvGrpSpPr/>
          <p:nvPr/>
        </p:nvGrpSpPr>
        <p:grpSpPr>
          <a:xfrm>
            <a:off x="0" y="2539285"/>
            <a:ext cx="5354486" cy="5140307"/>
            <a:chOff x="6109" y="2351078"/>
            <a:chExt cx="5354486" cy="5140307"/>
          </a:xfrm>
        </p:grpSpPr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BF119D76-7E31-884A-9C6E-38A1B73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9" y="2351078"/>
              <a:ext cx="5354486" cy="5140307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7145E13-268E-5640-82EE-839057045238}"/>
                </a:ext>
              </a:extLst>
            </p:cNvPr>
            <p:cNvSpPr/>
            <p:nvPr/>
          </p:nvSpPr>
          <p:spPr>
            <a:xfrm>
              <a:off x="533156" y="5339171"/>
              <a:ext cx="879236" cy="91059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ja-JP" altLang="en-US" sz="1831" b="1">
                <a:solidFill>
                  <a:srgbClr val="FF0000"/>
                </a:solidFill>
              </a:endParaRPr>
            </a:p>
          </p:txBody>
        </p:sp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6D096B10-A443-B549-A9F8-62BA447E0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5192" y="4163893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2BF48D22-6DF8-C641-978F-4D2FA4B6722C}"/>
                </a:ext>
              </a:extLst>
            </p:cNvPr>
            <p:cNvSpPr/>
            <p:nvPr/>
          </p:nvSpPr>
          <p:spPr>
            <a:xfrm>
              <a:off x="972474" y="4836280"/>
              <a:ext cx="692717" cy="382229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9525"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ja-JP" altLang="en-US" sz="780" b="1" dirty="0">
                  <a:latin typeface="+mn-ea"/>
                  <a:ea typeface="+mn-ea"/>
                </a:rPr>
                <a:t>スタート・ゴール</a:t>
              </a:r>
            </a:p>
          </p:txBody>
        </p:sp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BB5A76CC-E10E-BE48-90C6-9782ADAB0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73570" y="3203901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角丸四角形 44">
              <a:extLst>
                <a:ext uri="{FF2B5EF4-FFF2-40B4-BE49-F238E27FC236}">
                  <a16:creationId xmlns:a16="http://schemas.microsoft.com/office/drawing/2014/main" id="{1E6B68D7-F97D-7547-BA03-CB4E84A39A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5420" y="4661809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角丸四角形 47">
              <a:extLst>
                <a:ext uri="{FF2B5EF4-FFF2-40B4-BE49-F238E27FC236}">
                  <a16:creationId xmlns:a16="http://schemas.microsoft.com/office/drawing/2014/main" id="{32CFC6E2-180D-AA47-92FC-74F66375AE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9180" y="4622436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角丸四角形 50">
              <a:extLst>
                <a:ext uri="{FF2B5EF4-FFF2-40B4-BE49-F238E27FC236}">
                  <a16:creationId xmlns:a16="http://schemas.microsoft.com/office/drawing/2014/main" id="{EB84CB31-AAD9-5541-9DA8-A813CBF287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40061" y="5056921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ja-JP" altLang="en-US" sz="68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角丸四角形 51">
              <a:extLst>
                <a:ext uri="{FF2B5EF4-FFF2-40B4-BE49-F238E27FC236}">
                  <a16:creationId xmlns:a16="http://schemas.microsoft.com/office/drawing/2014/main" id="{C05E5595-537B-9745-80A4-B90B0788E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7778" y="5208377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ja-JP" altLang="en-US" sz="68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角丸四角形 52">
              <a:extLst>
                <a:ext uri="{FF2B5EF4-FFF2-40B4-BE49-F238E27FC236}">
                  <a16:creationId xmlns:a16="http://schemas.microsoft.com/office/drawing/2014/main" id="{ABBA27B3-7CF5-7F41-8254-1FA43C5179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1356" y="4808276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角丸四角形 53">
              <a:extLst>
                <a:ext uri="{FF2B5EF4-FFF2-40B4-BE49-F238E27FC236}">
                  <a16:creationId xmlns:a16="http://schemas.microsoft.com/office/drawing/2014/main" id="{9CCA24F5-F38A-244E-B9C3-7B2130B56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56901" y="3964963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角丸四角形 54">
              <a:extLst>
                <a:ext uri="{FF2B5EF4-FFF2-40B4-BE49-F238E27FC236}">
                  <a16:creationId xmlns:a16="http://schemas.microsoft.com/office/drawing/2014/main" id="{B3AB878C-08B4-6049-982D-2D154378F1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59045" y="6388544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E528F826-E057-0947-BF8C-711EB485BB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97" y="3550308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角丸四角形 33">
              <a:extLst>
                <a:ext uri="{FF2B5EF4-FFF2-40B4-BE49-F238E27FC236}">
                  <a16:creationId xmlns:a16="http://schemas.microsoft.com/office/drawing/2014/main" id="{7A59E39B-E3C0-D94F-86C2-0B4E238E1C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1584" y="3611015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角丸四角形 34">
              <a:extLst>
                <a:ext uri="{FF2B5EF4-FFF2-40B4-BE49-F238E27FC236}">
                  <a16:creationId xmlns:a16="http://schemas.microsoft.com/office/drawing/2014/main" id="{ACDF044B-49DD-2C46-904A-FFB013430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69330" y="3537942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7AC4FA1-BD99-FE43-ACB1-B05F274EA689}"/>
                </a:ext>
              </a:extLst>
            </p:cNvPr>
            <p:cNvSpPr txBox="1"/>
            <p:nvPr/>
          </p:nvSpPr>
          <p:spPr>
            <a:xfrm>
              <a:off x="195421" y="5712465"/>
              <a:ext cx="2045881" cy="429123"/>
            </a:xfrm>
            <a:prstGeom prst="roundRect">
              <a:avLst>
                <a:gd name="adj" fmla="val 24059"/>
              </a:avLst>
            </a:prstGeom>
            <a:ln w="63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r"/>
              <a:r>
                <a:rPr lang="ja-JP" altLang="en-US" sz="839"/>
                <a:t>　宿根木集落の中にたくさんあるよ</a:t>
              </a:r>
            </a:p>
          </p:txBody>
        </p:sp>
        <p:sp>
          <p:nvSpPr>
            <p:cNvPr id="40" name="角丸四角形 39">
              <a:extLst>
                <a:ext uri="{FF2B5EF4-FFF2-40B4-BE49-F238E27FC236}">
                  <a16:creationId xmlns:a16="http://schemas.microsoft.com/office/drawing/2014/main" id="{0C52F77B-F560-5648-94D2-1E83AF0EF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9824" y="5844246"/>
              <a:ext cx="169356" cy="169356"/>
            </a:xfrm>
            <a:prstGeom prst="roundRect">
              <a:avLst>
                <a:gd name="adj" fmla="val 18414"/>
              </a:avLst>
            </a:prstGeom>
            <a:solidFill>
              <a:srgbClr val="E4004F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ja-JP" sz="687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ja-JP" altLang="en-US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DEA60290-1834-564F-B1B7-62EE145AA254}"/>
              </a:ext>
            </a:extLst>
          </p:cNvPr>
          <p:cNvSpPr/>
          <p:nvPr/>
        </p:nvSpPr>
        <p:spPr>
          <a:xfrm>
            <a:off x="131342" y="6569756"/>
            <a:ext cx="2142470" cy="717312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068" b="1" dirty="0">
                <a:solidFill>
                  <a:srgbClr val="FF0000"/>
                </a:solidFill>
              </a:rPr>
              <a:t>もしも道に迷ったら</a:t>
            </a:r>
            <a:r>
              <a:rPr lang="en-US" altLang="ja-JP" sz="1068" b="1" dirty="0">
                <a:solidFill>
                  <a:srgbClr val="FF0000"/>
                </a:solidFill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ja-JP" altLang="en-US" sz="1068" b="1" dirty="0">
                <a:solidFill>
                  <a:srgbClr val="FF0000"/>
                </a:solidFill>
              </a:rPr>
              <a:t>川を探して、川沿いの道を下ると</a:t>
            </a:r>
            <a:endParaRPr lang="en-US" altLang="ja-JP" sz="1068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1068" b="1" dirty="0">
                <a:solidFill>
                  <a:srgbClr val="FF0000"/>
                </a:solidFill>
              </a:rPr>
              <a:t>はんぎり乗り場に戻れます。</a:t>
            </a:r>
            <a:endParaRPr lang="ja-JP" altLang="en-US" sz="1831" b="1" dirty="0">
              <a:solidFill>
                <a:srgbClr val="FF0000"/>
              </a:solidFill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4C668754-05FC-4466-851D-D360D1A99284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宿根木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2" name="角丸四角形 32">
            <a:extLst>
              <a:ext uri="{FF2B5EF4-FFF2-40B4-BE49-F238E27FC236}">
                <a16:creationId xmlns:a16="http://schemas.microsoft.com/office/drawing/2014/main" id="{379F0000-04A7-4348-94ED-42634689E73B}"/>
              </a:ext>
            </a:extLst>
          </p:cNvPr>
          <p:cNvSpPr>
            <a:spLocks noChangeAspect="1"/>
          </p:cNvSpPr>
          <p:nvPr/>
        </p:nvSpPr>
        <p:spPr>
          <a:xfrm>
            <a:off x="1033221" y="4228918"/>
            <a:ext cx="169356" cy="169356"/>
          </a:xfrm>
          <a:prstGeom prst="roundRect">
            <a:avLst>
              <a:gd name="adj" fmla="val 18414"/>
            </a:avLst>
          </a:prstGeom>
          <a:solidFill>
            <a:srgbClr val="E4004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87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ja-JP" altLang="en-US" sz="687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角丸四角形 50">
            <a:extLst>
              <a:ext uri="{FF2B5EF4-FFF2-40B4-BE49-F238E27FC236}">
                <a16:creationId xmlns:a16="http://schemas.microsoft.com/office/drawing/2014/main" id="{6156D4C1-9BEC-46A7-85D8-913A1CA85AEA}"/>
              </a:ext>
            </a:extLst>
          </p:cNvPr>
          <p:cNvSpPr>
            <a:spLocks noChangeAspect="1"/>
          </p:cNvSpPr>
          <p:nvPr/>
        </p:nvSpPr>
        <p:spPr>
          <a:xfrm>
            <a:off x="3881619" y="6115233"/>
            <a:ext cx="169356" cy="169356"/>
          </a:xfrm>
          <a:prstGeom prst="roundRect">
            <a:avLst>
              <a:gd name="adj" fmla="val 18414"/>
            </a:avLst>
          </a:prstGeom>
          <a:solidFill>
            <a:srgbClr val="E4004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68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ja-JP" altLang="en-US" sz="68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92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写真, 男, 猫 が含まれている画像&#10;&#10;自動的に生成された説明">
            <a:extLst>
              <a:ext uri="{FF2B5EF4-FFF2-40B4-BE49-F238E27FC236}">
                <a16:creationId xmlns:a16="http://schemas.microsoft.com/office/drawing/2014/main" id="{2A7D1618-0EBD-A849-8582-D78AA5F1EE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84" y="952169"/>
            <a:ext cx="764556" cy="7446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E405223-9902-6045-ACA7-B5B4B67650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384" y="1588370"/>
            <a:ext cx="764556" cy="70673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C65361B-3611-D541-9DB9-BF3F1C60276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9" y="2207030"/>
            <a:ext cx="706731" cy="70673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915AA03E-ED69-F146-9AA7-7720AB482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9" y="2802218"/>
            <a:ext cx="706731" cy="70673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A2B5641-D3A7-044D-ABF4-9DBF4A0751F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9" y="3420736"/>
            <a:ext cx="706731" cy="70673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5073852D-4448-D845-883C-05E3943B16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9" y="4023938"/>
            <a:ext cx="706731" cy="70673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704291-B31C-9F4B-B362-CC714C5F31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9" y="4627141"/>
            <a:ext cx="706731" cy="70673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4086EA9-48D2-8D4A-9EFC-2D5D2DB793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28" y="5252341"/>
            <a:ext cx="706731" cy="706731"/>
          </a:xfrm>
          <a:prstGeom prst="rect">
            <a:avLst/>
          </a:prstGeom>
        </p:spPr>
      </p:pic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38EB2AF4-2CEC-8449-9532-089F772C9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100994"/>
              </p:ext>
            </p:extLst>
          </p:nvPr>
        </p:nvGraphicFramePr>
        <p:xfrm>
          <a:off x="177213" y="755282"/>
          <a:ext cx="4968990" cy="60615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2350">
                  <a:extLst>
                    <a:ext uri="{9D8B030D-6E8A-4147-A177-3AD203B41FA5}">
                      <a16:colId xmlns:a16="http://schemas.microsoft.com/office/drawing/2014/main" val="2166862446"/>
                    </a:ext>
                  </a:extLst>
                </a:gridCol>
                <a:gridCol w="749913">
                  <a:extLst>
                    <a:ext uri="{9D8B030D-6E8A-4147-A177-3AD203B41FA5}">
                      <a16:colId xmlns:a16="http://schemas.microsoft.com/office/drawing/2014/main" val="393626861"/>
                    </a:ext>
                  </a:extLst>
                </a:gridCol>
                <a:gridCol w="2768908">
                  <a:extLst>
                    <a:ext uri="{9D8B030D-6E8A-4147-A177-3AD203B41FA5}">
                      <a16:colId xmlns:a16="http://schemas.microsoft.com/office/drawing/2014/main" val="3273704497"/>
                    </a:ext>
                  </a:extLst>
                </a:gridCol>
                <a:gridCol w="1087819">
                  <a:extLst>
                    <a:ext uri="{9D8B030D-6E8A-4147-A177-3AD203B41FA5}">
                      <a16:colId xmlns:a16="http://schemas.microsoft.com/office/drawing/2014/main" val="1769071783"/>
                    </a:ext>
                  </a:extLst>
                </a:gridCol>
              </a:tblGrid>
              <a:tr h="26633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600"/>
                        <a:t>チェック</a:t>
                      </a:r>
                      <a:endParaRPr kumimoji="1" lang="en-US" altLang="ja-JP" sz="600"/>
                    </a:p>
                    <a:p>
                      <a:pPr algn="ctr"/>
                      <a:r>
                        <a:rPr kumimoji="1" lang="ja-JP" altLang="en-US" sz="600"/>
                        <a:t>ポイント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/>
                        <a:t>　写真</a:t>
                      </a:r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/>
                        <a:t>問題</a:t>
                      </a:r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>
                          <a:solidFill>
                            <a:schemeClr val="tx1"/>
                          </a:solidFill>
                        </a:rPr>
                        <a:t>答え</a:t>
                      </a:r>
                    </a:p>
                  </a:txBody>
                  <a:tcPr marL="69782" marR="69782" marT="34891" marB="34891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410130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1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 dirty="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ほこらの中にいるお地蔵さまは、何体ですか？</a:t>
                      </a:r>
                      <a:endParaRPr kumimoji="1" lang="en-US" altLang="ja-JP" sz="900" dirty="0"/>
                    </a:p>
                    <a:p>
                      <a:r>
                        <a:rPr kumimoji="1" lang="en-US" altLang="ja-JP" sz="900" dirty="0"/>
                        <a:t>※</a:t>
                      </a:r>
                      <a:r>
                        <a:rPr kumimoji="1" lang="ja-JP" altLang="en-US" sz="900" dirty="0"/>
                        <a:t>手を触れずにかぞえてね！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1774018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2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/>
                        <a:t>宿根木にあるマンホールには、何の船の模様が描かれているだろう？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805591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3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写真の家の名前は何でしょう？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ヒント：形が有名な家だよ！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703140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4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井戸を見つけて、水をくみ上げよう！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くみ上げたら、答えの欄に丸を書いてね！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（飲んではいけません）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151681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5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/>
                        <a:t>屋根に乗っている大黒様の数は宿根木集落内で合計何体でしょう？</a:t>
                      </a:r>
                      <a:endParaRPr kumimoji="1" lang="en-US" altLang="ja-JP" sz="900"/>
                    </a:p>
                    <a:p>
                      <a:r>
                        <a:rPr kumimoji="1" lang="ja-JP" altLang="en-US" sz="900"/>
                        <a:t>（大黒様：商売繁盛のかみさま）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453814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6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/>
                        <a:t>屋根の下にある、このかざりの名前は何でしょう？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210672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7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船つなぎ石は何本ありますか？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その特徴を覚えておこう。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467235"/>
                  </a:ext>
                </a:extLst>
              </a:tr>
              <a:tr h="60531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8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海岸にある岩石を観察しよう！</a:t>
                      </a:r>
                      <a:endParaRPr kumimoji="1" lang="en-US" altLang="ja-JP" sz="900" dirty="0"/>
                    </a:p>
                    <a:p>
                      <a:r>
                        <a:rPr kumimoji="1" lang="ja-JP" altLang="en-US" sz="900" dirty="0"/>
                        <a:t>色は？触った感じは？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689724"/>
                  </a:ext>
                </a:extLst>
              </a:tr>
              <a:tr h="48525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9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/>
                        <a:t>たらい舟に乗った？　乗ったら丸をつけよう。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090387"/>
                  </a:ext>
                </a:extLst>
              </a:tr>
              <a:tr h="4446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/>
                        <a:t>10</a:t>
                      </a:r>
                      <a:endParaRPr kumimoji="1" lang="ja-JP" altLang="en-US" sz="1200"/>
                    </a:p>
                  </a:txBody>
                  <a:tcPr marL="69782" marR="69782" marT="34891" marB="34891" anchor="ctr"/>
                </a:tc>
                <a:tc>
                  <a:txBody>
                    <a:bodyPr/>
                    <a:lstStyle/>
                    <a:p>
                      <a:endParaRPr kumimoji="1" lang="ja-JP" altLang="en-US" sz="800"/>
                    </a:p>
                  </a:txBody>
                  <a:tcPr marL="69782" marR="69782" marT="34891" marB="34891"/>
                </a:tc>
                <a:tc>
                  <a:txBody>
                    <a:bodyPr/>
                    <a:lstStyle/>
                    <a:p>
                      <a:r>
                        <a:rPr kumimoji="1" lang="ja-JP" altLang="en-US" sz="900"/>
                        <a:t>昔、宿根木の集落に住んでいた人たちの仕事を推測してみよう。</a:t>
                      </a:r>
                    </a:p>
                  </a:txBody>
                  <a:tcPr marL="69782" marR="69782" marT="34891" marB="3489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900" dirty="0">
                        <a:solidFill>
                          <a:srgbClr val="FF0000"/>
                        </a:solidFill>
                      </a:endParaRPr>
                    </a:p>
                  </a:txBody>
                  <a:tcPr marL="69782" marR="69782" marT="34891" marB="3489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30576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84E0E544-4489-384A-8395-FC50CDA3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sz="2400" b="1">
                <a:latin typeface="+mj-ea"/>
              </a:rPr>
              <a:t>ウォークラリー！回答</a:t>
            </a:r>
            <a:r>
              <a:rPr lang="ja-JP" altLang="en-US" sz="2400" b="1" dirty="0">
                <a:latin typeface="+mj-ea"/>
              </a:rPr>
              <a:t>用紙</a:t>
            </a:r>
            <a:endParaRPr lang="ja-JP" altLang="en-US" sz="2400" dirty="0">
              <a:latin typeface="+mj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622B31B-67C9-FD44-8369-D04A804B0F4A}"/>
              </a:ext>
            </a:extLst>
          </p:cNvPr>
          <p:cNvSpPr/>
          <p:nvPr/>
        </p:nvSpPr>
        <p:spPr>
          <a:xfrm>
            <a:off x="3105398" y="6897110"/>
            <a:ext cx="1511223" cy="475024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27473" bIns="0" rtlCol="0" anchor="ctr"/>
          <a:lstStyle/>
          <a:p>
            <a:pPr algn="r"/>
            <a:r>
              <a:rPr lang="en-US" altLang="ja-JP"/>
              <a:t>/100</a:t>
            </a:r>
            <a:r>
              <a:rPr lang="ja-JP" altLang="en-US" sz="839"/>
              <a:t>点</a:t>
            </a:r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BE925ECA-EAD1-DA49-9A52-8B5291B08DFA}"/>
              </a:ext>
            </a:extLst>
          </p:cNvPr>
          <p:cNvSpPr/>
          <p:nvPr/>
        </p:nvSpPr>
        <p:spPr>
          <a:xfrm>
            <a:off x="1673477" y="6897110"/>
            <a:ext cx="1403683" cy="499400"/>
          </a:xfrm>
          <a:prstGeom prst="rect">
            <a:avLst/>
          </a:prstGeom>
          <a:ln w="63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27473" bIns="0" rtlCol="0" anchor="ctr"/>
          <a:lstStyle/>
          <a:p>
            <a:pPr algn="r"/>
            <a:r>
              <a:rPr lang="ja-JP" altLang="en-US" sz="1400"/>
              <a:t>得点</a:t>
            </a:r>
            <a:r>
              <a:rPr lang="en-US" altLang="ja-JP" sz="1000"/>
              <a:t>(</a:t>
            </a:r>
            <a:r>
              <a:rPr lang="ja-JP" altLang="en-US" sz="1000"/>
              <a:t>１問</a:t>
            </a:r>
            <a:r>
              <a:rPr lang="en-US" altLang="ja-JP" sz="1000"/>
              <a:t>10</a:t>
            </a:r>
            <a:r>
              <a:rPr lang="ja-JP" altLang="en-US" sz="1000"/>
              <a:t>点</a:t>
            </a:r>
            <a:r>
              <a:rPr lang="en-US" altLang="ja-JP" sz="1000"/>
              <a:t>)</a:t>
            </a:r>
            <a:endParaRPr lang="ja-JP" altLang="en-US" sz="140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C448EC-4F9D-DF45-BF97-B7B44D37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59482-7F31-6542-A7DD-3F4B6F7FD1D3}" type="slidenum">
              <a:rPr lang="ja-JP" altLang="en-US"/>
              <a:pPr/>
              <a:t>4</a:t>
            </a:fld>
            <a:endParaRPr lang="ja-JP" altLang="en-US"/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5AB4C811-B5BE-4A84-AF0F-23E0D07268BE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宿根木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D079D-B90A-B44E-ABF4-C23A262D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sz="2400"/>
              <a:t>千石船の中の石を探そう</a:t>
            </a:r>
            <a:endParaRPr lang="ja-JP" altLang="en-US" sz="2400" dirty="0"/>
          </a:p>
        </p:txBody>
      </p:sp>
      <p:sp>
        <p:nvSpPr>
          <p:cNvPr id="16386" name="スライド番号プレースホルダー 1">
            <a:extLst>
              <a:ext uri="{FF2B5EF4-FFF2-40B4-BE49-F238E27FC236}">
                <a16:creationId xmlns:a16="http://schemas.microsoft.com/office/drawing/2014/main" id="{B6BCD2D0-32A2-804E-B6BB-4624C8B1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0AC47F-B16F-D249-90DF-A0EDCE0A566E}" type="slidenum">
              <a:rPr lang="ja-JP" altLang="en-US" sz="916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916">
              <a:solidFill>
                <a:srgbClr val="898989"/>
              </a:solidFill>
            </a:endParaRPr>
          </a:p>
        </p:txBody>
      </p:sp>
      <p:pic>
        <p:nvPicPr>
          <p:cNvPr id="16387" name="図 2">
            <a:extLst>
              <a:ext uri="{FF2B5EF4-FFF2-40B4-BE49-F238E27FC236}">
                <a16:creationId xmlns:a16="http://schemas.microsoft.com/office/drawing/2014/main" id="{64E3E492-F01B-A14D-A094-F8866593D5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5086" y="2226031"/>
            <a:ext cx="2610753" cy="195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33B6030-EB66-B244-A651-59D3AE339110}"/>
              </a:ext>
            </a:extLst>
          </p:cNvPr>
          <p:cNvSpPr/>
          <p:nvPr/>
        </p:nvSpPr>
        <p:spPr>
          <a:xfrm>
            <a:off x="2358015" y="2444764"/>
            <a:ext cx="29215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船つなぎ石と同じ石は、船の　　　　　　　　　にあります！</a:t>
            </a:r>
            <a:endParaRPr lang="en-US" altLang="ja-JP" sz="1200" dirty="0">
              <a:latin typeface="+mn-ea"/>
              <a:ea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船のバランスを取るために石が使われました。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152073-FECA-BA46-B621-DFC89F81B54E}"/>
              </a:ext>
            </a:extLst>
          </p:cNvPr>
          <p:cNvSpPr/>
          <p:nvPr/>
        </p:nvSpPr>
        <p:spPr>
          <a:xfrm>
            <a:off x="4524186" y="2481326"/>
            <a:ext cx="659049" cy="5500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ja-JP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6E92FCA-8A2F-6442-95D7-4F7687B497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123" y="761695"/>
            <a:ext cx="1582126" cy="1582126"/>
          </a:xfrm>
          <a:prstGeom prst="rect">
            <a:avLst/>
          </a:prstGeom>
        </p:spPr>
      </p:pic>
      <p:sp>
        <p:nvSpPr>
          <p:cNvPr id="16" name="正方形/長方形 3">
            <a:extLst>
              <a:ext uri="{FF2B5EF4-FFF2-40B4-BE49-F238E27FC236}">
                <a16:creationId xmlns:a16="http://schemas.microsoft.com/office/drawing/2014/main" id="{D65286BC-D2EB-D74F-B870-27AE6C30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842" y="572348"/>
            <a:ext cx="1531747" cy="320336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000">
                <a:latin typeface="+mn-ea"/>
                <a:ea typeface="+mn-ea"/>
              </a:rPr>
              <a:t>チェックポイント</a:t>
            </a:r>
            <a:r>
              <a:rPr lang="en-US" altLang="ja-JP" sz="1000">
                <a:latin typeface="+mn-ea"/>
                <a:ea typeface="+mn-ea"/>
              </a:rPr>
              <a:t>⑦</a:t>
            </a:r>
          </a:p>
        </p:txBody>
      </p:sp>
      <p:sp>
        <p:nvSpPr>
          <p:cNvPr id="7" name="角丸四角形吹き出し 6">
            <a:extLst>
              <a:ext uri="{FF2B5EF4-FFF2-40B4-BE49-F238E27FC236}">
                <a16:creationId xmlns:a16="http://schemas.microsoft.com/office/drawing/2014/main" id="{7508AEED-C4F6-CD4C-B7FA-EDCC4BBBFC1B}"/>
              </a:ext>
            </a:extLst>
          </p:cNvPr>
          <p:cNvSpPr/>
          <p:nvPr/>
        </p:nvSpPr>
        <p:spPr>
          <a:xfrm>
            <a:off x="164552" y="763425"/>
            <a:ext cx="3660926" cy="993819"/>
          </a:xfrm>
          <a:prstGeom prst="wedgeRoundRectCallout">
            <a:avLst>
              <a:gd name="adj1" fmla="val 61663"/>
              <a:gd name="adj2" fmla="val 28873"/>
              <a:gd name="adj3" fmla="val 16667"/>
            </a:avLst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同じ石を探そう！</a:t>
            </a:r>
            <a:endParaRPr lang="en-US" altLang="ja-JP" sz="1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千石船展示館の中に、船つなぎ石と同じ石があります。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9D76D1-9CE9-D24B-B6DA-A352C69ED1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76" y="4355901"/>
            <a:ext cx="2771516" cy="2845522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767A51E-C1C4-8A44-8A70-DCB062C31857}"/>
              </a:ext>
            </a:extLst>
          </p:cNvPr>
          <p:cNvSpPr/>
          <p:nvPr/>
        </p:nvSpPr>
        <p:spPr bwMode="auto">
          <a:xfrm>
            <a:off x="459065" y="5917645"/>
            <a:ext cx="1569128" cy="965064"/>
          </a:xfrm>
          <a:custGeom>
            <a:avLst/>
            <a:gdLst>
              <a:gd name="connsiteX0" fmla="*/ 1014100 w 1569128"/>
              <a:gd name="connsiteY0" fmla="*/ 774645 h 965064"/>
              <a:gd name="connsiteX1" fmla="*/ 906288 w 1569128"/>
              <a:gd name="connsiteY1" fmla="*/ 790617 h 965064"/>
              <a:gd name="connsiteX2" fmla="*/ 514973 w 1569128"/>
              <a:gd name="connsiteY2" fmla="*/ 910407 h 965064"/>
              <a:gd name="connsiteX3" fmla="*/ 267406 w 1569128"/>
              <a:gd name="connsiteY3" fmla="*/ 962317 h 965064"/>
              <a:gd name="connsiteX4" fmla="*/ 99700 w 1569128"/>
              <a:gd name="connsiteY4" fmla="*/ 950338 h 965064"/>
              <a:gd name="connsiteX5" fmla="*/ 11853 w 1569128"/>
              <a:gd name="connsiteY5" fmla="*/ 886449 h 965064"/>
              <a:gd name="connsiteX6" fmla="*/ 363238 w 1569128"/>
              <a:gd name="connsiteY6" fmla="*/ 567008 h 965064"/>
              <a:gd name="connsiteX7" fmla="*/ 998128 w 1569128"/>
              <a:gd name="connsiteY7" fmla="*/ 411281 h 965064"/>
              <a:gd name="connsiteX8" fmla="*/ 1201771 w 1569128"/>
              <a:gd name="connsiteY8" fmla="*/ 163714 h 965064"/>
              <a:gd name="connsiteX9" fmla="*/ 1233715 w 1569128"/>
              <a:gd name="connsiteY9" fmla="*/ 47917 h 965064"/>
              <a:gd name="connsiteX10" fmla="*/ 1405415 w 1569128"/>
              <a:gd name="connsiteY10" fmla="*/ 3993 h 965064"/>
              <a:gd name="connsiteX11" fmla="*/ 1473296 w 1569128"/>
              <a:gd name="connsiteY11" fmla="*/ 55903 h 965064"/>
              <a:gd name="connsiteX12" fmla="*/ 1569128 w 1569128"/>
              <a:gd name="connsiteY12" fmla="*/ 0 h 96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9128" h="965064">
                <a:moveTo>
                  <a:pt x="1014100" y="774645"/>
                </a:moveTo>
                <a:cubicBezTo>
                  <a:pt x="1001788" y="771317"/>
                  <a:pt x="989476" y="767990"/>
                  <a:pt x="906288" y="790617"/>
                </a:cubicBezTo>
                <a:cubicBezTo>
                  <a:pt x="823100" y="813244"/>
                  <a:pt x="621453" y="881790"/>
                  <a:pt x="514973" y="910407"/>
                </a:cubicBezTo>
                <a:cubicBezTo>
                  <a:pt x="408493" y="939024"/>
                  <a:pt x="336618" y="955662"/>
                  <a:pt x="267406" y="962317"/>
                </a:cubicBezTo>
                <a:cubicBezTo>
                  <a:pt x="198194" y="968972"/>
                  <a:pt x="142292" y="962983"/>
                  <a:pt x="99700" y="950338"/>
                </a:cubicBezTo>
                <a:cubicBezTo>
                  <a:pt x="57108" y="937693"/>
                  <a:pt x="-32070" y="950337"/>
                  <a:pt x="11853" y="886449"/>
                </a:cubicBezTo>
                <a:cubicBezTo>
                  <a:pt x="55776" y="822561"/>
                  <a:pt x="198859" y="646203"/>
                  <a:pt x="363238" y="567008"/>
                </a:cubicBezTo>
                <a:cubicBezTo>
                  <a:pt x="527617" y="487813"/>
                  <a:pt x="858372" y="478497"/>
                  <a:pt x="998128" y="411281"/>
                </a:cubicBezTo>
                <a:cubicBezTo>
                  <a:pt x="1137884" y="344065"/>
                  <a:pt x="1162507" y="224275"/>
                  <a:pt x="1201771" y="163714"/>
                </a:cubicBezTo>
                <a:cubicBezTo>
                  <a:pt x="1241035" y="103153"/>
                  <a:pt x="1199774" y="74537"/>
                  <a:pt x="1233715" y="47917"/>
                </a:cubicBezTo>
                <a:cubicBezTo>
                  <a:pt x="1267656" y="21297"/>
                  <a:pt x="1365485" y="2662"/>
                  <a:pt x="1405415" y="3993"/>
                </a:cubicBezTo>
                <a:cubicBezTo>
                  <a:pt x="1445345" y="5324"/>
                  <a:pt x="1446011" y="56568"/>
                  <a:pt x="1473296" y="55903"/>
                </a:cubicBezTo>
                <a:cubicBezTo>
                  <a:pt x="1500581" y="55238"/>
                  <a:pt x="1534854" y="27619"/>
                  <a:pt x="1569128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oval" w="med" len="med"/>
            <a:tailEnd type="oval" w="med" len="med"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FC71856-8914-6F42-8778-E47461C5072F}"/>
              </a:ext>
            </a:extLst>
          </p:cNvPr>
          <p:cNvSpPr/>
          <p:nvPr/>
        </p:nvSpPr>
        <p:spPr bwMode="auto">
          <a:xfrm>
            <a:off x="1972631" y="4892623"/>
            <a:ext cx="430906" cy="1020128"/>
          </a:xfrm>
          <a:custGeom>
            <a:avLst/>
            <a:gdLst>
              <a:gd name="connsiteX0" fmla="*/ 55562 w 430906"/>
              <a:gd name="connsiteY0" fmla="*/ 1017036 h 1020128"/>
              <a:gd name="connsiteX1" fmla="*/ 11639 w 430906"/>
              <a:gd name="connsiteY1" fmla="*/ 945162 h 1020128"/>
              <a:gd name="connsiteX2" fmla="*/ 243234 w 430906"/>
              <a:gd name="connsiteY2" fmla="*/ 513917 h 1020128"/>
              <a:gd name="connsiteX3" fmla="*/ 331080 w 430906"/>
              <a:gd name="connsiteY3" fmla="*/ 70692 h 1020128"/>
              <a:gd name="connsiteX4" fmla="*/ 430906 w 430906"/>
              <a:gd name="connsiteY4" fmla="*/ 6804 h 1020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906" h="1020128">
                <a:moveTo>
                  <a:pt x="55562" y="1017036"/>
                </a:moveTo>
                <a:cubicBezTo>
                  <a:pt x="17961" y="1023025"/>
                  <a:pt x="-19640" y="1029015"/>
                  <a:pt x="11639" y="945162"/>
                </a:cubicBezTo>
                <a:cubicBezTo>
                  <a:pt x="42918" y="861309"/>
                  <a:pt x="189994" y="659662"/>
                  <a:pt x="243234" y="513917"/>
                </a:cubicBezTo>
                <a:cubicBezTo>
                  <a:pt x="296474" y="368172"/>
                  <a:pt x="299801" y="155211"/>
                  <a:pt x="331080" y="70692"/>
                </a:cubicBezTo>
                <a:cubicBezTo>
                  <a:pt x="362359" y="-13827"/>
                  <a:pt x="396632" y="-3512"/>
                  <a:pt x="430906" y="680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oval" w="med" len="med"/>
            <a:tailEnd type="oval" w="med" len="med"/>
          </a:ln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5BA429A-ECA2-EB41-AFF8-0854A11A187E}"/>
              </a:ext>
            </a:extLst>
          </p:cNvPr>
          <p:cNvSpPr/>
          <p:nvPr/>
        </p:nvSpPr>
        <p:spPr>
          <a:xfrm>
            <a:off x="3156219" y="4284159"/>
            <a:ext cx="1885836" cy="2260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千石船は、昔、日本中を行ったり来たりしていました。</a:t>
            </a:r>
            <a:endParaRPr lang="en-US" altLang="ja-JP" sz="1200" dirty="0">
              <a:latin typeface="+mn-ea"/>
              <a:ea typeface="+mn-ea"/>
            </a:endParaRPr>
          </a:p>
          <a:p>
            <a:pPr>
              <a:lnSpc>
                <a:spcPct val="20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船つなぎ石は、行った先で船に積まれ、佐渡に運ばれてきました。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9" name="角丸四角形吹き出し 18">
            <a:extLst>
              <a:ext uri="{FF2B5EF4-FFF2-40B4-BE49-F238E27FC236}">
                <a16:creationId xmlns:a16="http://schemas.microsoft.com/office/drawing/2014/main" id="{EFB7B5B7-C97B-5246-A5B0-F8B3A69D4E95}"/>
              </a:ext>
            </a:extLst>
          </p:cNvPr>
          <p:cNvSpPr/>
          <p:nvPr/>
        </p:nvSpPr>
        <p:spPr>
          <a:xfrm>
            <a:off x="1222037" y="5387495"/>
            <a:ext cx="430906" cy="278729"/>
          </a:xfrm>
          <a:prstGeom prst="wedgeRoundRectCallout">
            <a:avLst>
              <a:gd name="adj1" fmla="val 131869"/>
              <a:gd name="adj2" fmla="val 121244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佐渡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0BE211FE-28BA-2042-8E65-C079CE75C5FD}"/>
              </a:ext>
            </a:extLst>
          </p:cNvPr>
          <p:cNvSpPr/>
          <p:nvPr/>
        </p:nvSpPr>
        <p:spPr>
          <a:xfrm>
            <a:off x="1671488" y="6635109"/>
            <a:ext cx="430906" cy="278729"/>
          </a:xfrm>
          <a:prstGeom prst="wedgeRoundRectCallout">
            <a:avLst>
              <a:gd name="adj1" fmla="val -83932"/>
              <a:gd name="adj2" fmla="val -31665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大阪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1" name="角丸四角形吹き出し 20">
            <a:extLst>
              <a:ext uri="{FF2B5EF4-FFF2-40B4-BE49-F238E27FC236}">
                <a16:creationId xmlns:a16="http://schemas.microsoft.com/office/drawing/2014/main" id="{AD37DB90-0F54-3A41-9BF6-801855F89515}"/>
              </a:ext>
            </a:extLst>
          </p:cNvPr>
          <p:cNvSpPr/>
          <p:nvPr/>
        </p:nvSpPr>
        <p:spPr>
          <a:xfrm>
            <a:off x="1521222" y="4449848"/>
            <a:ext cx="619918" cy="278729"/>
          </a:xfrm>
          <a:prstGeom prst="wedgeRoundRectCallout">
            <a:avLst>
              <a:gd name="adj1" fmla="val 95902"/>
              <a:gd name="adj2" fmla="val 65641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1200" dirty="0">
                <a:latin typeface="+mn-ea"/>
                <a:ea typeface="+mn-ea"/>
              </a:rPr>
              <a:t>北海道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8CBE868-6C9A-4719-9103-8964C64D7DEF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小木民俗博物館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16" descr="I:\佐渡ジオパーク関係\イラスト\ＪＰＥＧ・ＢＭＰ\小木成り立ち改カラー.jpg">
            <a:extLst>
              <a:ext uri="{FF2B5EF4-FFF2-40B4-BE49-F238E27FC236}">
                <a16:creationId xmlns:a16="http://schemas.microsoft.com/office/drawing/2014/main" id="{06190E05-A548-6447-B4DA-FAC16673E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4" y="1142195"/>
            <a:ext cx="1950588" cy="143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正方形/長方形 3">
            <a:extLst>
              <a:ext uri="{FF2B5EF4-FFF2-40B4-BE49-F238E27FC236}">
                <a16:creationId xmlns:a16="http://schemas.microsoft.com/office/drawing/2014/main" id="{6BE56C34-0593-C84A-8143-117C4E340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59" y="1142129"/>
            <a:ext cx="529419" cy="3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79">
                <a:latin typeface="Arial" panose="020B0604020202020204" pitchFamily="34" charset="0"/>
              </a:rPr>
              <a:t>①</a:t>
            </a:r>
            <a:endParaRPr lang="en-US" altLang="ja-JP" sz="1679">
              <a:latin typeface="Arial" panose="020B0604020202020204" pitchFamily="34" charset="0"/>
            </a:endParaRPr>
          </a:p>
        </p:txBody>
      </p:sp>
      <p:pic>
        <p:nvPicPr>
          <p:cNvPr id="17410" name="Picture 16" descr="I:\佐渡ジオパーク関係\イラスト\ＪＰＥＧ・ＢＭＰ\小木成り立ち改カラー.jpg">
            <a:extLst>
              <a:ext uri="{FF2B5EF4-FFF2-40B4-BE49-F238E27FC236}">
                <a16:creationId xmlns:a16="http://schemas.microsoft.com/office/drawing/2014/main" id="{CF5D900C-56D3-EF46-B3C7-13ED1DF61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4" y="2615293"/>
            <a:ext cx="1950588" cy="14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正方形/長方形 3">
            <a:extLst>
              <a:ext uri="{FF2B5EF4-FFF2-40B4-BE49-F238E27FC236}">
                <a16:creationId xmlns:a16="http://schemas.microsoft.com/office/drawing/2014/main" id="{23B150B5-0340-4C49-BE3B-A72F9FD8B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451" y="2668504"/>
            <a:ext cx="529419" cy="3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79">
                <a:latin typeface="Arial" panose="020B0604020202020204" pitchFamily="34" charset="0"/>
              </a:rPr>
              <a:t>②</a:t>
            </a:r>
            <a:endParaRPr lang="en-US" altLang="ja-JP" sz="1679">
              <a:latin typeface="Arial" panose="020B0604020202020204" pitchFamily="34" charset="0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6208AB0-4407-374D-AC77-58EDD6771366}"/>
              </a:ext>
            </a:extLst>
          </p:cNvPr>
          <p:cNvSpPr/>
          <p:nvPr/>
        </p:nvSpPr>
        <p:spPr>
          <a:xfrm>
            <a:off x="2188305" y="3288627"/>
            <a:ext cx="164762" cy="164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2C96C5AC-1962-E449-8A3B-2CD65FA89527}"/>
              </a:ext>
            </a:extLst>
          </p:cNvPr>
          <p:cNvSpPr/>
          <p:nvPr/>
        </p:nvSpPr>
        <p:spPr>
          <a:xfrm>
            <a:off x="2971200" y="3263177"/>
            <a:ext cx="165973" cy="164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10A25183-440D-294B-BF95-5E1F453F344F}"/>
              </a:ext>
            </a:extLst>
          </p:cNvPr>
          <p:cNvSpPr/>
          <p:nvPr/>
        </p:nvSpPr>
        <p:spPr>
          <a:xfrm>
            <a:off x="2175536" y="1713808"/>
            <a:ext cx="164762" cy="164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9470B9E5-1FCC-C44D-8946-4383BE883E82}"/>
              </a:ext>
            </a:extLst>
          </p:cNvPr>
          <p:cNvSpPr/>
          <p:nvPr/>
        </p:nvSpPr>
        <p:spPr>
          <a:xfrm>
            <a:off x="2930811" y="1773471"/>
            <a:ext cx="165973" cy="16476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34" name="図 6">
            <a:extLst>
              <a:ext uri="{FF2B5EF4-FFF2-40B4-BE49-F238E27FC236}">
                <a16:creationId xmlns:a16="http://schemas.microsoft.com/office/drawing/2014/main" id="{644856AC-17EB-D245-89EF-EADB1DA52C0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4" y="4176549"/>
            <a:ext cx="1905182" cy="129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正方形/長方形 3">
            <a:extLst>
              <a:ext uri="{FF2B5EF4-FFF2-40B4-BE49-F238E27FC236}">
                <a16:creationId xmlns:a16="http://schemas.microsoft.com/office/drawing/2014/main" id="{E5734D44-81F6-734F-AA0E-EEBFC0F88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499" y="4179674"/>
            <a:ext cx="451473" cy="3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79">
                <a:latin typeface="Arial" panose="020B0604020202020204" pitchFamily="34" charset="0"/>
              </a:rPr>
              <a:t>③</a:t>
            </a:r>
            <a:endParaRPr lang="en-US" altLang="ja-JP" sz="1679">
              <a:latin typeface="Arial" panose="020B0604020202020204" pitchFamily="34" charset="0"/>
            </a:endParaRPr>
          </a:p>
        </p:txBody>
      </p:sp>
      <p:pic>
        <p:nvPicPr>
          <p:cNvPr id="37" name="図 4">
            <a:extLst>
              <a:ext uri="{FF2B5EF4-FFF2-40B4-BE49-F238E27FC236}">
                <a16:creationId xmlns:a16="http://schemas.microsoft.com/office/drawing/2014/main" id="{5C3FFCC3-2C95-944F-B263-AAFFACCFF7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4" y="5659711"/>
            <a:ext cx="1905182" cy="130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正方形/長方形 3">
            <a:extLst>
              <a:ext uri="{FF2B5EF4-FFF2-40B4-BE49-F238E27FC236}">
                <a16:creationId xmlns:a16="http://schemas.microsoft.com/office/drawing/2014/main" id="{1614487E-A3D7-3D4A-B4AB-10F9F7493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881" y="5703166"/>
            <a:ext cx="448382" cy="3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79">
                <a:latin typeface="Arial" panose="020B0604020202020204" pitchFamily="34" charset="0"/>
              </a:rPr>
              <a:t>④</a:t>
            </a:r>
            <a:endParaRPr lang="en-US" altLang="ja-JP" sz="1679">
              <a:latin typeface="Arial" panose="020B0604020202020204" pitchFamily="34" charset="0"/>
            </a:endParaRPr>
          </a:p>
        </p:txBody>
      </p:sp>
      <p:sp>
        <p:nvSpPr>
          <p:cNvPr id="41" name="楕円 13">
            <a:extLst>
              <a:ext uri="{FF2B5EF4-FFF2-40B4-BE49-F238E27FC236}">
                <a16:creationId xmlns:a16="http://schemas.microsoft.com/office/drawing/2014/main" id="{89DAC03F-3FCB-4C4C-933E-D428835719F0}"/>
              </a:ext>
            </a:extLst>
          </p:cNvPr>
          <p:cNvSpPr/>
          <p:nvPr/>
        </p:nvSpPr>
        <p:spPr>
          <a:xfrm>
            <a:off x="2243258" y="6166768"/>
            <a:ext cx="164762" cy="16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2" name="楕円 14">
            <a:extLst>
              <a:ext uri="{FF2B5EF4-FFF2-40B4-BE49-F238E27FC236}">
                <a16:creationId xmlns:a16="http://schemas.microsoft.com/office/drawing/2014/main" id="{850D5F2F-94EC-4049-8B22-EA8CC317DC3D}"/>
              </a:ext>
            </a:extLst>
          </p:cNvPr>
          <p:cNvSpPr/>
          <p:nvPr/>
        </p:nvSpPr>
        <p:spPr>
          <a:xfrm>
            <a:off x="2971200" y="6227174"/>
            <a:ext cx="165973" cy="16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3" name="楕円 15">
            <a:extLst>
              <a:ext uri="{FF2B5EF4-FFF2-40B4-BE49-F238E27FC236}">
                <a16:creationId xmlns:a16="http://schemas.microsoft.com/office/drawing/2014/main" id="{DAD5A2C0-D591-AF49-84BA-9B4B22178725}"/>
              </a:ext>
            </a:extLst>
          </p:cNvPr>
          <p:cNvSpPr/>
          <p:nvPr/>
        </p:nvSpPr>
        <p:spPr>
          <a:xfrm>
            <a:off x="2230489" y="4688151"/>
            <a:ext cx="164762" cy="16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4" name="楕円 16">
            <a:extLst>
              <a:ext uri="{FF2B5EF4-FFF2-40B4-BE49-F238E27FC236}">
                <a16:creationId xmlns:a16="http://schemas.microsoft.com/office/drawing/2014/main" id="{1396F23F-DF23-6340-8C35-CDDDA7E5C10A}"/>
              </a:ext>
            </a:extLst>
          </p:cNvPr>
          <p:cNvSpPr/>
          <p:nvPr/>
        </p:nvSpPr>
        <p:spPr>
          <a:xfrm>
            <a:off x="2930811" y="4747814"/>
            <a:ext cx="165973" cy="1647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68CFC1E-D49C-1247-892A-71706DCE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dirty="0"/>
              <a:t>小木半島のなりたちを考えよう</a:t>
            </a:r>
            <a:r>
              <a:rPr lang="en-US" altLang="ja-JP" dirty="0"/>
              <a:t>!</a:t>
            </a:r>
            <a:endParaRPr lang="ja-JP" altLang="en-US" dirty="0"/>
          </a:p>
        </p:txBody>
      </p:sp>
      <p:sp>
        <p:nvSpPr>
          <p:cNvPr id="50" name="スライド番号プレースホルダー 3">
            <a:extLst>
              <a:ext uri="{FF2B5EF4-FFF2-40B4-BE49-F238E27FC236}">
                <a16:creationId xmlns:a16="http://schemas.microsoft.com/office/drawing/2014/main" id="{CFC1F80A-BB26-8C41-A999-F9311E05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2442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66945" indent="-218056">
              <a:spcBef>
                <a:spcPct val="20000"/>
              </a:spcBef>
              <a:buFont typeface="Arial" panose="020B0604020202020204" pitchFamily="34" charset="0"/>
              <a:buChar char="–"/>
              <a:defRPr kumimoji="1" sz="2137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72223" indent="-174445">
              <a:spcBef>
                <a:spcPct val="20000"/>
              </a:spcBef>
              <a:buFont typeface="Arial" panose="020B0604020202020204" pitchFamily="34" charset="0"/>
              <a:buChar char="•"/>
              <a:defRPr kumimoji="1" sz="183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21113" indent="-174445">
              <a:spcBef>
                <a:spcPct val="20000"/>
              </a:spcBef>
              <a:buFont typeface="Arial" panose="020B0604020202020204" pitchFamily="34" charset="0"/>
              <a:buChar char="–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70002" indent="-174445">
              <a:spcBef>
                <a:spcPct val="20000"/>
              </a:spcBef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91889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67781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616670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65559" indent="-17444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1526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4980C843-5448-6541-AA00-6CF735A9FC53}" type="slidenum">
              <a:rPr lang="ja-JP" altLang="en-US"/>
              <a:pPr/>
              <a:t>6</a:t>
            </a:fld>
            <a:endParaRPr lang="ja-JP" altLang="en-US"/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BEB46CF-D6C1-E642-868F-85E3E0511F41}"/>
              </a:ext>
            </a:extLst>
          </p:cNvPr>
          <p:cNvSpPr/>
          <p:nvPr/>
        </p:nvSpPr>
        <p:spPr>
          <a:xfrm>
            <a:off x="160496" y="708823"/>
            <a:ext cx="49354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100" dirty="0">
                <a:latin typeface="+mn-ea"/>
                <a:ea typeface="+mn-ea"/>
              </a:rPr>
              <a:t>左の図と合っている説明はどれかな？　線で結ぼう！</a:t>
            </a:r>
            <a:endParaRPr lang="en-US" altLang="ja-JP" sz="1100" dirty="0">
              <a:latin typeface="+mn-ea"/>
              <a:ea typeface="+mn-ea"/>
            </a:endParaRPr>
          </a:p>
        </p:txBody>
      </p:sp>
      <p:sp>
        <p:nvSpPr>
          <p:cNvPr id="30" name="正方形/長方形 3">
            <a:extLst>
              <a:ext uri="{FF2B5EF4-FFF2-40B4-BE49-F238E27FC236}">
                <a16:creationId xmlns:a16="http://schemas.microsoft.com/office/drawing/2014/main" id="{4AC86435-1847-9F40-BC6E-FB7BB909A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538" y="2579088"/>
            <a:ext cx="2060355" cy="1152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747">
                <a:solidFill>
                  <a:prstClr val="black"/>
                </a:solidFill>
                <a:latin typeface="+mn-ea"/>
                <a:ea typeface="+mn-ea"/>
              </a:rPr>
              <a:t>B </a:t>
            </a:r>
            <a:r>
              <a:rPr lang="ja-JP" altLang="en-US" sz="1221">
                <a:latin typeface="+mn-ea"/>
                <a:ea typeface="+mn-ea"/>
              </a:rPr>
              <a:t>大昔、小木半島は海の底にありました。小木半島の土台になる溶岩が海中に流れ出しました。</a:t>
            </a:r>
            <a:endParaRPr lang="en-US" altLang="ja-JP" sz="1221">
              <a:latin typeface="+mn-ea"/>
              <a:ea typeface="+mn-ea"/>
            </a:endParaRPr>
          </a:p>
        </p:txBody>
      </p:sp>
      <p:sp>
        <p:nvSpPr>
          <p:cNvPr id="33" name="正方形/長方形 3">
            <a:extLst>
              <a:ext uri="{FF2B5EF4-FFF2-40B4-BE49-F238E27FC236}">
                <a16:creationId xmlns:a16="http://schemas.microsoft.com/office/drawing/2014/main" id="{A3E6C877-8D14-6340-B442-9A09BE5A3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538" y="1136695"/>
            <a:ext cx="2016858" cy="1340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747">
                <a:latin typeface="+mn-ea"/>
                <a:ea typeface="+mn-ea"/>
              </a:rPr>
              <a:t>A </a:t>
            </a:r>
            <a:r>
              <a:rPr lang="ja-JP" altLang="en-US" sz="1221">
                <a:latin typeface="+mn-ea"/>
                <a:ea typeface="+mn-ea"/>
              </a:rPr>
              <a:t>大きな地震が繰り返し発生し、小木半島（宿根木）は徐々に海の中から持ち上がって行きました。</a:t>
            </a:r>
            <a:endParaRPr lang="en-US" altLang="ja-JP" sz="1221">
              <a:latin typeface="+mn-ea"/>
              <a:ea typeface="+mn-ea"/>
            </a:endParaRPr>
          </a:p>
        </p:txBody>
      </p:sp>
      <p:sp>
        <p:nvSpPr>
          <p:cNvPr id="36" name="正方形/長方形 3">
            <a:extLst>
              <a:ext uri="{FF2B5EF4-FFF2-40B4-BE49-F238E27FC236}">
                <a16:creationId xmlns:a16="http://schemas.microsoft.com/office/drawing/2014/main" id="{02627EE4-40EA-454C-97B0-4445A0C34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719" y="3838817"/>
            <a:ext cx="2016858" cy="209216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747" dirty="0">
                <a:latin typeface="+mn-ea"/>
                <a:ea typeface="+mn-ea"/>
              </a:rPr>
              <a:t>C </a:t>
            </a:r>
            <a:r>
              <a:rPr lang="ja-JP" altLang="en-US" sz="1221" dirty="0">
                <a:latin typeface="+mn-ea"/>
                <a:ea typeface="+mn-ea"/>
              </a:rPr>
              <a:t>再び地震が起こり、浅い海底が陸地になりました。この新しい大地に人が住み、海岸の石を煙突や家の土台に利用しています。</a:t>
            </a:r>
            <a:endParaRPr lang="en-US" altLang="ja-JP" sz="1221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21" dirty="0">
                <a:latin typeface="+mn-ea"/>
                <a:ea typeface="+mn-ea"/>
              </a:rPr>
              <a:t>水深が浅く岩が見え隠れする海岸では、たらい舟が利用されています。</a:t>
            </a:r>
            <a:endParaRPr lang="en-US" altLang="ja-JP" sz="1221" dirty="0">
              <a:latin typeface="+mn-ea"/>
              <a:ea typeface="+mn-ea"/>
            </a:endParaRPr>
          </a:p>
        </p:txBody>
      </p:sp>
      <p:sp>
        <p:nvSpPr>
          <p:cNvPr id="39" name="正方形/長方形 3">
            <a:extLst>
              <a:ext uri="{FF2B5EF4-FFF2-40B4-BE49-F238E27FC236}">
                <a16:creationId xmlns:a16="http://schemas.microsoft.com/office/drawing/2014/main" id="{D24A8DC3-B868-D24A-A126-710277342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719" y="6037906"/>
            <a:ext cx="2016858" cy="115280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747" dirty="0">
                <a:latin typeface="+mn-ea"/>
                <a:ea typeface="+mn-ea"/>
              </a:rPr>
              <a:t>D </a:t>
            </a:r>
            <a:r>
              <a:rPr lang="ja-JP" altLang="en-US" sz="1221" dirty="0">
                <a:latin typeface="+mn-ea"/>
                <a:ea typeface="+mn-ea"/>
              </a:rPr>
              <a:t>海から顔を出した大地に波が打ち寄せ、浅くて平らな海底ができました。</a:t>
            </a:r>
            <a:endParaRPr lang="en-US" altLang="ja-JP" sz="1221" dirty="0">
              <a:latin typeface="+mn-ea"/>
              <a:ea typeface="+mn-ea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F3926EC9-C7D3-4B67-971B-1DC53D428613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小木民俗博物館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231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A55E0EF-5D61-E74A-A110-CBB44C74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346700" cy="549462"/>
          </a:xfrm>
        </p:spPr>
        <p:txBody>
          <a:bodyPr/>
          <a:lstStyle/>
          <a:p>
            <a:r>
              <a:rPr lang="ja-JP" altLang="en-US" sz="1831"/>
              <a:t>どうして</a:t>
            </a:r>
            <a:r>
              <a:rPr lang="ja-JP" altLang="en-US" sz="1831" dirty="0"/>
              <a:t>水が出るのだろう？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CD3E472-CA30-9141-B98B-BF1A8758B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350-06A2-E74A-88D4-DA99652C24E2}" type="slidenum">
              <a:rPr lang="ja-JP" altLang="en-US"/>
              <a:pPr/>
              <a:t>7</a:t>
            </a:fld>
            <a:endParaRPr lang="ja-JP" altLang="en-US"/>
          </a:p>
        </p:txBody>
      </p:sp>
      <p:pic>
        <p:nvPicPr>
          <p:cNvPr id="1025" name="Picture 1" descr="page13image42711680">
            <a:extLst>
              <a:ext uri="{FF2B5EF4-FFF2-40B4-BE49-F238E27FC236}">
                <a16:creationId xmlns:a16="http://schemas.microsoft.com/office/drawing/2014/main" id="{08EB7991-7668-BB40-A2BB-DFA70FD6C4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0403" y="2490871"/>
            <a:ext cx="2634683" cy="27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3">
            <a:extLst>
              <a:ext uri="{FF2B5EF4-FFF2-40B4-BE49-F238E27FC236}">
                <a16:creationId xmlns:a16="http://schemas.microsoft.com/office/drawing/2014/main" id="{8C1D1854-E611-C94A-815C-81CA6F50F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286" y="710773"/>
            <a:ext cx="3049207" cy="535780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200">
                <a:latin typeface="+mn-ea"/>
                <a:ea typeface="+mn-ea"/>
              </a:rPr>
              <a:t>海岸のチェックポイント</a:t>
            </a:r>
            <a:r>
              <a:rPr lang="en-US" altLang="ja-JP" sz="1200">
                <a:latin typeface="+mn-ea"/>
                <a:ea typeface="+mn-ea"/>
              </a:rPr>
              <a:t>⑧</a:t>
            </a:r>
            <a:r>
              <a:rPr lang="ja-JP" altLang="en-US" sz="1200">
                <a:latin typeface="+mn-ea"/>
                <a:ea typeface="+mn-ea"/>
              </a:rPr>
              <a:t>で見た岩石の特徴を思い出してみましょう。</a:t>
            </a:r>
            <a:endParaRPr lang="en-US" altLang="ja-JP" sz="1200">
              <a:latin typeface="+mn-ea"/>
              <a:ea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400FE59-B09C-F348-9F38-552E86F7F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03" y="587289"/>
            <a:ext cx="1813425" cy="1813425"/>
          </a:xfrm>
          <a:prstGeom prst="rect">
            <a:avLst/>
          </a:prstGeom>
        </p:spPr>
      </p:pic>
      <p:sp>
        <p:nvSpPr>
          <p:cNvPr id="16" name="正方形/長方形 3">
            <a:extLst>
              <a:ext uri="{FF2B5EF4-FFF2-40B4-BE49-F238E27FC236}">
                <a16:creationId xmlns:a16="http://schemas.microsoft.com/office/drawing/2014/main" id="{2FD9310C-4FFC-BF4F-95D0-85B88F885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9982" y="1480854"/>
            <a:ext cx="1813425" cy="351114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z="1200" dirty="0">
                <a:latin typeface="+mn-ea"/>
                <a:ea typeface="+mn-ea"/>
              </a:rPr>
              <a:t>がたくさんあいて</a:t>
            </a:r>
            <a:r>
              <a:rPr lang="ja-JP" altLang="en-US" sz="1200" dirty="0" smtClean="0">
                <a:latin typeface="+mn-ea"/>
                <a:ea typeface="+mn-ea"/>
              </a:rPr>
              <a:t>いる。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0" name="正方形/長方形 3">
            <a:extLst>
              <a:ext uri="{FF2B5EF4-FFF2-40B4-BE49-F238E27FC236}">
                <a16:creationId xmlns:a16="http://schemas.microsoft.com/office/drawing/2014/main" id="{17D01056-C821-5547-A83D-E12C6DC5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724" y="1368634"/>
            <a:ext cx="772724" cy="5357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ja-JP" sz="2137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C7B8A21-ABF5-4C47-8011-E2ADA922DF8D}"/>
              </a:ext>
            </a:extLst>
          </p:cNvPr>
          <p:cNvGrpSpPr/>
          <p:nvPr/>
        </p:nvGrpSpPr>
        <p:grpSpPr>
          <a:xfrm>
            <a:off x="2995364" y="4784588"/>
            <a:ext cx="2299842" cy="1274443"/>
            <a:chOff x="3063858" y="2957037"/>
            <a:chExt cx="2299842" cy="1274443"/>
          </a:xfrm>
        </p:grpSpPr>
        <p:sp>
          <p:nvSpPr>
            <p:cNvPr id="15" name="正方形/長方形 3">
              <a:extLst>
                <a:ext uri="{FF2B5EF4-FFF2-40B4-BE49-F238E27FC236}">
                  <a16:creationId xmlns:a16="http://schemas.microsoft.com/office/drawing/2014/main" id="{B131B35A-4735-4343-8260-7349D1C4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858" y="2957037"/>
              <a:ext cx="2299842" cy="1274443"/>
            </a:xfrm>
            <a:prstGeom prst="rect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square" lIns="109892" tIns="82419" rIns="109892" bIns="8241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ja-JP" altLang="en-US" sz="1200">
                  <a:latin typeface="+mn-ea"/>
                  <a:ea typeface="+mn-ea"/>
                </a:rPr>
                <a:t>　　　　　 が</a:t>
              </a:r>
              <a:r>
                <a:rPr lang="ja-JP" altLang="en-US" sz="1200" dirty="0">
                  <a:latin typeface="+mn-ea"/>
                  <a:ea typeface="+mn-ea"/>
                </a:rPr>
                <a:t>たくさんあると、降った雨がその中を通りやすくなります。</a:t>
              </a:r>
              <a:endParaRPr lang="en-US" altLang="ja-JP" sz="1200" dirty="0">
                <a:latin typeface="+mn-ea"/>
                <a:ea typeface="+mn-ea"/>
              </a:endParaRPr>
            </a:p>
          </p:txBody>
        </p:sp>
        <p:sp>
          <p:nvSpPr>
            <p:cNvPr id="21" name="正方形/長方形 3">
              <a:extLst>
                <a:ext uri="{FF2B5EF4-FFF2-40B4-BE49-F238E27FC236}">
                  <a16:creationId xmlns:a16="http://schemas.microsoft.com/office/drawing/2014/main" id="{F07698A2-2934-6544-AF1B-A5CA95714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266" y="2957037"/>
              <a:ext cx="772724" cy="50606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109892" tIns="82419" rIns="109892" bIns="82419" anchor="ctr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ja-JP" sz="2137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8" name="正方形/長方形 3">
            <a:extLst>
              <a:ext uri="{FF2B5EF4-FFF2-40B4-BE49-F238E27FC236}">
                <a16:creationId xmlns:a16="http://schemas.microsoft.com/office/drawing/2014/main" id="{9563B9C0-6661-9E4C-9563-EEEAF539D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46" y="5260289"/>
            <a:ext cx="2254295" cy="637849"/>
          </a:xfrm>
          <a:prstGeom prst="borderCallout2">
            <a:avLst>
              <a:gd name="adj1" fmla="val 940"/>
              <a:gd name="adj2" fmla="val 9051"/>
              <a:gd name="adj3" fmla="val -75390"/>
              <a:gd name="adj4" fmla="val 15990"/>
              <a:gd name="adj5" fmla="val -104411"/>
              <a:gd name="adj6" fmla="val 32297"/>
            </a:avLst>
          </a:prstGeom>
          <a:ln w="28575">
            <a:solidFill>
              <a:schemeClr val="accent1"/>
            </a:solidFill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700" dirty="0">
                <a:solidFill>
                  <a:schemeClr val="bg1"/>
                </a:solidFill>
                <a:latin typeface="+mn-ea"/>
                <a:ea typeface="+mn-ea"/>
              </a:rPr>
              <a:t>だんそう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/>
                </a:solidFill>
                <a:latin typeface="+mn-ea"/>
                <a:ea typeface="+mn-ea"/>
              </a:rPr>
              <a:t>断層</a:t>
            </a:r>
            <a:endParaRPr lang="en-US" altLang="ja-JP" sz="1400" dirty="0">
              <a:solidFill>
                <a:schemeClr val="bg1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ja-JP" altLang="en-US" sz="1100" dirty="0">
                <a:solidFill>
                  <a:schemeClr val="bg1"/>
                </a:solidFill>
                <a:latin typeface="+mn-ea"/>
                <a:ea typeface="+mn-ea"/>
              </a:rPr>
              <a:t>　（地震によってできた割れ目）</a:t>
            </a:r>
            <a:endParaRPr lang="en-US" altLang="ja-JP" sz="11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E2582D3-F619-C74B-B647-505F47A0308E}"/>
              </a:ext>
            </a:extLst>
          </p:cNvPr>
          <p:cNvCxnSpPr>
            <a:cxnSpLocks/>
          </p:cNvCxnSpPr>
          <p:nvPr/>
        </p:nvCxnSpPr>
        <p:spPr>
          <a:xfrm flipH="1">
            <a:off x="874206" y="4029363"/>
            <a:ext cx="386183" cy="1026086"/>
          </a:xfrm>
          <a:prstGeom prst="line">
            <a:avLst/>
          </a:prstGeom>
          <a:ln w="57150">
            <a:solidFill>
              <a:srgbClr val="633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FB0900F-979C-4076-9AF1-FFD7F24BF197}"/>
              </a:ext>
            </a:extLst>
          </p:cNvPr>
          <p:cNvGrpSpPr/>
          <p:nvPr/>
        </p:nvGrpSpPr>
        <p:grpSpPr>
          <a:xfrm>
            <a:off x="2842970" y="2724287"/>
            <a:ext cx="2334703" cy="1780287"/>
            <a:chOff x="406737" y="6038919"/>
            <a:chExt cx="2334703" cy="2119507"/>
          </a:xfrm>
        </p:grpSpPr>
        <p:sp>
          <p:nvSpPr>
            <p:cNvPr id="23" name="正方形/長方形 3">
              <a:extLst>
                <a:ext uri="{FF2B5EF4-FFF2-40B4-BE49-F238E27FC236}">
                  <a16:creationId xmlns:a16="http://schemas.microsoft.com/office/drawing/2014/main" id="{64F4CA41-68B7-9B49-AAF3-D5B78196B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737" y="6038919"/>
              <a:ext cx="2334703" cy="2119507"/>
            </a:xfrm>
            <a:prstGeom prst="rect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 wrap="square" lIns="109892" tIns="82419" rIns="109892" bIns="82419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ja-JP" altLang="en-US" sz="1200" dirty="0">
                  <a:latin typeface="+mn-ea"/>
                  <a:ea typeface="+mn-ea"/>
                </a:rPr>
                <a:t>このような岩石を、</a:t>
              </a:r>
              <a:endParaRPr lang="en-US" altLang="ja-JP" sz="1200" dirty="0">
                <a:latin typeface="+mn-ea"/>
                <a:ea typeface="+mn-ea"/>
              </a:endParaRP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ja-JP" altLang="en-US" sz="1200" dirty="0">
                  <a:solidFill>
                    <a:srgbClr val="FF0000"/>
                  </a:solidFill>
                  <a:latin typeface="+mn-ea"/>
                  <a:ea typeface="+mn-ea"/>
                </a:rPr>
                <a:t>　　　　　　　　  </a:t>
              </a:r>
              <a:r>
                <a:rPr lang="ja-JP" altLang="en-US" sz="1200" dirty="0">
                  <a:latin typeface="+mn-ea"/>
                  <a:ea typeface="+mn-ea"/>
                </a:rPr>
                <a:t>と言います。</a:t>
              </a:r>
              <a:endParaRPr lang="en-US" altLang="ja-JP" sz="1200" dirty="0">
                <a:latin typeface="+mn-ea"/>
                <a:ea typeface="+mn-ea"/>
              </a:endParaRP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endParaRPr lang="en-US" altLang="ja-JP" sz="600" dirty="0">
                <a:latin typeface="+mn-ea"/>
                <a:ea typeface="+mn-ea"/>
              </a:endParaRP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ja-JP" altLang="en-US" sz="1200" dirty="0">
                  <a:latin typeface="+mn-ea"/>
                  <a:ea typeface="+mn-ea"/>
                </a:rPr>
                <a:t>大昔の火山の噴火によって</a:t>
              </a:r>
              <a:endParaRPr lang="en-US" altLang="ja-JP" sz="1200" dirty="0">
                <a:latin typeface="+mn-ea"/>
                <a:ea typeface="+mn-ea"/>
              </a:endParaRPr>
            </a:p>
            <a:p>
              <a:pPr eaLnBrk="1" hangingPunct="1">
                <a:lnSpc>
                  <a:spcPct val="200000"/>
                </a:lnSpc>
                <a:spcBef>
                  <a:spcPct val="0"/>
                </a:spcBef>
                <a:buNone/>
              </a:pPr>
              <a:r>
                <a:rPr lang="ja-JP" altLang="en-US" sz="1200" dirty="0">
                  <a:latin typeface="+mn-ea"/>
                  <a:ea typeface="+mn-ea"/>
                </a:rPr>
                <a:t>できました。</a:t>
              </a:r>
            </a:p>
          </p:txBody>
        </p:sp>
        <p:sp>
          <p:nvSpPr>
            <p:cNvPr id="24" name="正方形/長方形 3">
              <a:extLst>
                <a:ext uri="{FF2B5EF4-FFF2-40B4-BE49-F238E27FC236}">
                  <a16:creationId xmlns:a16="http://schemas.microsoft.com/office/drawing/2014/main" id="{23D37FF5-86D7-A44C-BB21-C85E782A2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175" y="6582699"/>
              <a:ext cx="1172877" cy="5921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square" lIns="109892" tIns="82419" rIns="109892" bIns="82419" anchor="ctr">
              <a:no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ja-JP" sz="2137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7" name="三角形 16">
            <a:extLst>
              <a:ext uri="{FF2B5EF4-FFF2-40B4-BE49-F238E27FC236}">
                <a16:creationId xmlns:a16="http://schemas.microsoft.com/office/drawing/2014/main" id="{9F0DCD36-D47E-904F-B316-7B3509C492DA}"/>
              </a:ext>
            </a:extLst>
          </p:cNvPr>
          <p:cNvSpPr/>
          <p:nvPr/>
        </p:nvSpPr>
        <p:spPr>
          <a:xfrm rot="5400000">
            <a:off x="2105795" y="1428839"/>
            <a:ext cx="367066" cy="3164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5" name="正方形/長方形 3">
            <a:extLst>
              <a:ext uri="{FF2B5EF4-FFF2-40B4-BE49-F238E27FC236}">
                <a16:creationId xmlns:a16="http://schemas.microsoft.com/office/drawing/2014/main" id="{8D13C744-1EB2-8748-BB0A-3BD9B43F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828" y="1807815"/>
            <a:ext cx="2999888" cy="856958"/>
          </a:xfrm>
          <a:prstGeom prst="rect">
            <a:avLst/>
          </a:prstGeom>
          <a:noFill/>
          <a:ln w="28575">
            <a:noFill/>
            <a:round/>
            <a:headEnd/>
            <a:tailEnd/>
          </a:ln>
        </p:spPr>
        <p:txBody>
          <a:bodyPr wrap="square" lIns="109892" tIns="82419" rIns="109892" bIns="824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+mn-ea"/>
                <a:ea typeface="+mn-ea"/>
              </a:rPr>
              <a:t>小木半島全体が、⑧で見たような、穴が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+mn-ea"/>
                <a:ea typeface="+mn-ea"/>
              </a:rPr>
              <a:t>たくさんあいている岩石でできています。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2918E86-14E3-459E-B1CC-068AB8FA5610}"/>
              </a:ext>
            </a:extLst>
          </p:cNvPr>
          <p:cNvSpPr txBox="1"/>
          <p:nvPr/>
        </p:nvSpPr>
        <p:spPr>
          <a:xfrm>
            <a:off x="354102" y="6150642"/>
            <a:ext cx="4792391" cy="114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こうして岩石の中に水がたまり、断層ができると、割れ目などから水がわき出てきます。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それをめがけて横から手で井戸を掘ったのが横井戸です。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959D315-A277-4B87-A6B8-9898A2F0EEF8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宿根木 横井戸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81980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BC85F937-59FE-2743-B549-6B16B3C7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391" y="0"/>
            <a:ext cx="5357091" cy="549462"/>
          </a:xfrm>
        </p:spPr>
        <p:txBody>
          <a:bodyPr/>
          <a:lstStyle/>
          <a:p>
            <a:r>
              <a:rPr lang="ja-JP" altLang="en-US"/>
              <a:t>この</a:t>
            </a:r>
            <a:r>
              <a:rPr lang="ja-JP" altLang="en-US" dirty="0"/>
              <a:t>洞窟はどうしてできたのだろう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EBDA77F-07AD-6F49-9C03-3A2C1D73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04350-06A2-E74A-88D4-DA99652C24E2}" type="slidenum">
              <a:rPr lang="ja-JP" altLang="en-US">
                <a:latin typeface="+mn-ea"/>
                <a:ea typeface="+mn-ea"/>
              </a:rPr>
              <a:pPr/>
              <a:t>8</a:t>
            </a:fld>
            <a:endParaRPr lang="ja-JP" altLang="en-US">
              <a:latin typeface="+mn-ea"/>
              <a:ea typeface="+mn-ea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D4F837C-A158-F142-BC8F-0F1204D84ADB}"/>
              </a:ext>
            </a:extLst>
          </p:cNvPr>
          <p:cNvGrpSpPr/>
          <p:nvPr/>
        </p:nvGrpSpPr>
        <p:grpSpPr>
          <a:xfrm>
            <a:off x="2893159" y="2899410"/>
            <a:ext cx="2149075" cy="1470804"/>
            <a:chOff x="486303" y="925102"/>
            <a:chExt cx="5885393" cy="4027898"/>
          </a:xfrm>
        </p:grpSpPr>
        <p:pic>
          <p:nvPicPr>
            <p:cNvPr id="4" name="図 4">
              <a:extLst>
                <a:ext uri="{FF2B5EF4-FFF2-40B4-BE49-F238E27FC236}">
                  <a16:creationId xmlns:a16="http://schemas.microsoft.com/office/drawing/2014/main" id="{2E962042-41EE-094A-82CB-22D561E73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03" y="925102"/>
              <a:ext cx="5885393" cy="40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円/楕円 4">
              <a:extLst>
                <a:ext uri="{FF2B5EF4-FFF2-40B4-BE49-F238E27FC236}">
                  <a16:creationId xmlns:a16="http://schemas.microsoft.com/office/drawing/2014/main" id="{AF6CE623-38B9-324A-AB0C-6FFFA39635FB}"/>
                </a:ext>
              </a:extLst>
            </p:cNvPr>
            <p:cNvSpPr/>
            <p:nvPr/>
          </p:nvSpPr>
          <p:spPr>
            <a:xfrm>
              <a:off x="4005064" y="1784648"/>
              <a:ext cx="864097" cy="121799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pic>
        <p:nvPicPr>
          <p:cNvPr id="6" name="図 6">
            <a:extLst>
              <a:ext uri="{FF2B5EF4-FFF2-40B4-BE49-F238E27FC236}">
                <a16:creationId xmlns:a16="http://schemas.microsoft.com/office/drawing/2014/main" id="{9B90050C-34F2-F244-BDA9-3D0CB5E703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27" y="2918247"/>
            <a:ext cx="2149075" cy="146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三角形 8">
            <a:extLst>
              <a:ext uri="{FF2B5EF4-FFF2-40B4-BE49-F238E27FC236}">
                <a16:creationId xmlns:a16="http://schemas.microsoft.com/office/drawing/2014/main" id="{972B8C37-D6EC-4B41-A5E0-7291D14B0653}"/>
              </a:ext>
            </a:extLst>
          </p:cNvPr>
          <p:cNvSpPr/>
          <p:nvPr/>
        </p:nvSpPr>
        <p:spPr>
          <a:xfrm rot="5400000">
            <a:off x="2435297" y="3499815"/>
            <a:ext cx="367066" cy="31643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A6197D0-AF72-DA45-9B62-860D81A06AE2}"/>
              </a:ext>
            </a:extLst>
          </p:cNvPr>
          <p:cNvSpPr/>
          <p:nvPr/>
        </p:nvSpPr>
        <p:spPr>
          <a:xfrm>
            <a:off x="260673" y="4591715"/>
            <a:ext cx="50327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200000"/>
              </a:lnSpc>
            </a:pPr>
            <a:r>
              <a:rPr lang="ja-JP" altLang="en-US" sz="1200" dirty="0">
                <a:solidFill>
                  <a:srgbClr val="000000"/>
                </a:solidFill>
                <a:latin typeface="+mn-ea"/>
                <a:ea typeface="+mn-ea"/>
              </a:rPr>
              <a:t>洞窟は　　　　　　　の力でできました。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気の遠くなるような長い時間、　　　</a:t>
            </a:r>
            <a:r>
              <a:rPr lang="en-US" altLang="ja-JP" sz="1200" dirty="0">
                <a:latin typeface="+mn-ea"/>
                <a:ea typeface="+mn-ea"/>
              </a:rPr>
              <a:t>   </a:t>
            </a:r>
            <a:r>
              <a:rPr lang="ja-JP" altLang="en-US" sz="1200" dirty="0">
                <a:latin typeface="+mn-ea"/>
                <a:ea typeface="+mn-ea"/>
              </a:rPr>
              <a:t>　</a:t>
            </a:r>
            <a:r>
              <a:rPr lang="en-US" altLang="ja-JP" sz="1200" dirty="0" smtClean="0">
                <a:latin typeface="+mn-ea"/>
                <a:ea typeface="+mn-ea"/>
              </a:rPr>
              <a:t> </a:t>
            </a:r>
            <a:r>
              <a:rPr lang="ja-JP" altLang="en-US" sz="1200" dirty="0" smtClean="0">
                <a:latin typeface="+mn-ea"/>
                <a:ea typeface="+mn-ea"/>
              </a:rPr>
              <a:t>　が</a:t>
            </a:r>
            <a:r>
              <a:rPr lang="ja-JP" altLang="en-US" sz="1200" dirty="0">
                <a:latin typeface="+mn-ea"/>
                <a:ea typeface="+mn-ea"/>
              </a:rPr>
              <a:t>岩に打ち付けることで、　洞窟ができます。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その後、隆起して今の標高（７０ｍ）のところに持ち上がりました。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この洞窟では、</a:t>
            </a:r>
            <a:r>
              <a:rPr lang="en-US" altLang="ja-JP" sz="1200" dirty="0">
                <a:latin typeface="+mn-ea"/>
                <a:ea typeface="+mn-ea"/>
              </a:rPr>
              <a:t>8000</a:t>
            </a:r>
            <a:r>
              <a:rPr lang="ja-JP" altLang="en-US" sz="1200" dirty="0">
                <a:latin typeface="+mn-ea"/>
                <a:ea typeface="+mn-ea"/>
              </a:rPr>
              <a:t>年前の土器が出土しています。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つまり、縄文時代から人間がこの洞窟を利用していたと考えられます。</a:t>
            </a:r>
            <a:endParaRPr lang="en-US" altLang="ja-JP" sz="1200" dirty="0">
              <a:latin typeface="+mn-ea"/>
              <a:ea typeface="+mn-ea"/>
            </a:endParaRPr>
          </a:p>
          <a:p>
            <a:pPr eaLnBrk="1" hangingPunct="1">
              <a:lnSpc>
                <a:spcPct val="200000"/>
              </a:lnSpc>
            </a:pPr>
            <a:r>
              <a:rPr lang="ja-JP" altLang="en-US" sz="1200" dirty="0">
                <a:latin typeface="+mn-ea"/>
                <a:ea typeface="+mn-ea"/>
              </a:rPr>
              <a:t>現在は、信仰の場として地域の人たちに活用されています。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3" name="正方形/長方形 3">
            <a:extLst>
              <a:ext uri="{FF2B5EF4-FFF2-40B4-BE49-F238E27FC236}">
                <a16:creationId xmlns:a16="http://schemas.microsoft.com/office/drawing/2014/main" id="{D2C622B1-8100-7548-8734-125D13119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174" y="4608124"/>
            <a:ext cx="619212" cy="377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ja-JP" sz="2137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3">
            <a:extLst>
              <a:ext uri="{FF2B5EF4-FFF2-40B4-BE49-F238E27FC236}">
                <a16:creationId xmlns:a16="http://schemas.microsoft.com/office/drawing/2014/main" id="{1B8429DE-CDBA-D247-95E4-D16927BEF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386" y="5066583"/>
            <a:ext cx="672626" cy="37791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round/>
            <a:headEnd/>
            <a:tailEnd/>
          </a:ln>
        </p:spPr>
        <p:txBody>
          <a:bodyPr wrap="square" lIns="109892" tIns="82419" rIns="109892" bIns="82419" anchor="ctr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ja-JP" sz="2137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" name="図 9" descr="暖炉, 山, 石, 暮らし が含まれている画像&#10;&#10;自動的に生成された説明">
            <a:extLst>
              <a:ext uri="{FF2B5EF4-FFF2-40B4-BE49-F238E27FC236}">
                <a16:creationId xmlns:a16="http://schemas.microsoft.com/office/drawing/2014/main" id="{0F518CD3-FC7E-9A4F-B71D-5DA7B06346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798" y="695237"/>
            <a:ext cx="3537446" cy="2021398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F6227B2C-9F97-49AB-BC91-F99499E9EEAD}"/>
              </a:ext>
            </a:extLst>
          </p:cNvPr>
          <p:cNvSpPr/>
          <p:nvPr/>
        </p:nvSpPr>
        <p:spPr>
          <a:xfrm>
            <a:off x="98456" y="113806"/>
            <a:ext cx="1095343" cy="288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eaLnBrk="1"/>
            <a:r>
              <a:rPr lang="ja-JP" altLang="en-US" sz="1050">
                <a:solidFill>
                  <a:schemeClr val="accent1"/>
                </a:solidFill>
                <a:latin typeface="+mj-ea"/>
              </a:rPr>
              <a:t>岩屋山</a:t>
            </a:r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68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3817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 教科書体">
      <a:majorFont>
        <a:latin typeface="UD デジタル 教科書体 NP-B"/>
        <a:ea typeface="UD デジタル 教科書体 NP-B"/>
        <a:cs typeface=""/>
      </a:majorFont>
      <a:minorFont>
        <a:latin typeface="UD デジタル 教科書体 NP-R"/>
        <a:ea typeface="UD デジタル 教科書体 NP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noFill/>
          <a:round/>
          <a:headEnd/>
          <a:tailEnd/>
        </a:ln>
      </a:spPr>
      <a:bodyPr wrap="square" lIns="109892" tIns="82419" rIns="109892" bIns="82419">
        <a:spAutoFit/>
      </a:bodyPr>
      <a:lstStyle>
        <a:defPPr algn="l" eaLnBrk="1" hangingPunct="1">
          <a:lnSpc>
            <a:spcPct val="120000"/>
          </a:lnSpc>
          <a:spcBef>
            <a:spcPct val="0"/>
          </a:spcBef>
          <a:buNone/>
          <a:defRPr sz="1374">
            <a:latin typeface="+mn-ea"/>
            <a:ea typeface="+mn-ea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706</Words>
  <Application>Microsoft Office PowerPoint</Application>
  <PresentationFormat>ユーザー設定</PresentationFormat>
  <Paragraphs>175</Paragraphs>
  <Slides>12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ＭＳ Ｐゴシック</vt:lpstr>
      <vt:lpstr>UD デジタル 教科書体 NP-B</vt:lpstr>
      <vt:lpstr>UD デジタル 教科書体 NP-R</vt:lpstr>
      <vt:lpstr>Arial</vt:lpstr>
      <vt:lpstr>Calibri</vt:lpstr>
      <vt:lpstr>Office テーマ</vt:lpstr>
      <vt:lpstr>PowerPoint プレゼンテーション</vt:lpstr>
      <vt:lpstr>日程表</vt:lpstr>
      <vt:lpstr>はんぎり船頭さんへインタビュー！</vt:lpstr>
      <vt:lpstr>宿根木ウォークラリー！探検マップ</vt:lpstr>
      <vt:lpstr>ウォークラリー！回答用紙</vt:lpstr>
      <vt:lpstr>千石船の中の石を探そう</vt:lpstr>
      <vt:lpstr>小木半島のなりたちを考えよう!</vt:lpstr>
      <vt:lpstr>どうして水が出るのだろう？</vt:lpstr>
      <vt:lpstr>この洞窟はどうしてできたのだろう</vt:lpstr>
      <vt:lpstr>メモ</vt:lpstr>
      <vt:lpstr>旅の思い出スクラップ</vt:lpstr>
      <vt:lpstr>ルートマップ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5</cp:revision>
  <dcterms:modified xsi:type="dcterms:W3CDTF">2021-06-15T06:06:30Z</dcterms:modified>
</cp:coreProperties>
</file>